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6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70" r:id="rId12"/>
    <p:sldId id="273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C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2"/>
    <p:restoredTop sz="85589"/>
  </p:normalViewPr>
  <p:slideViewPr>
    <p:cSldViewPr snapToGrid="0" snapToObjects="1">
      <p:cViewPr varScale="1">
        <p:scale>
          <a:sx n="108" d="100"/>
          <a:sy n="10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4B50-34C1-1247-B77C-2B99DB8694FB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40F7C-42EA-FC42-B939-09AE3846B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9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In Pac-Man’s world, the left and right sides of the screen are connected, he can pass freely from one to the other.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We can denote this with these red lines, meaning that these two sides are identified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This leads us to a better way of thinking about Pac-Man’s world than as a flat one with teleportation – if the two sides are identified anyway, why don’t we just connect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40F7C-42EA-FC42-B939-09AE3846BE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4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let’s see what the world looks like through Pac-Man’s eyes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get an idea of how to think about this, let’s take a familiar example – our place on Earth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simulation, we’re going to pretend that we can see over the horizon, that you can see infinitely far and that, if you like, light curves around the Earth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would see past the horizon, over the pond, and eventually all the way back around 25000 miles to see the back of your 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if you like, you can keep looking farther and loop around the Earth indefinitely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video would be what it would be like to throw a video camera into orbit and watch it fly around the Earth over and over – if you make it one continuous image, like a forwards panorama if you want, you would see something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40F7C-42EA-FC42-B939-09AE3846BE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7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Say we wanted to go from Point A to Point B – what’s the fastest way to do it?</a:t>
            </a:r>
          </a:p>
          <a:p>
            <a:pPr marL="228600" indent="-228600">
              <a:buAutoNum type="arabicPeriod"/>
            </a:pPr>
            <a:r>
              <a:rPr lang="en-US" dirty="0"/>
              <a:t>A straight line between them of course</a:t>
            </a:r>
          </a:p>
          <a:p>
            <a:pPr marL="228600" indent="-228600">
              <a:buAutoNum type="arabicPeriod"/>
            </a:pPr>
            <a:r>
              <a:rPr lang="en-US" dirty="0"/>
              <a:t>And we see Pac-Man travels “as the crow flies”</a:t>
            </a:r>
          </a:p>
          <a:p>
            <a:pPr marL="228600" indent="-228600">
              <a:buAutoNum type="arabicPeriod"/>
            </a:pPr>
            <a:r>
              <a:rPr lang="en-US" dirty="0"/>
              <a:t>What if we make the start and finish farther apart?</a:t>
            </a:r>
          </a:p>
          <a:p>
            <a:pPr marL="228600" indent="-228600">
              <a:buAutoNum type="arabicPeriod"/>
            </a:pPr>
            <a:r>
              <a:rPr lang="en-US" dirty="0"/>
              <a:t>Here is the straight line from start to finish, seems like the best we can do.</a:t>
            </a:r>
          </a:p>
          <a:p>
            <a:pPr marL="228600" indent="-228600">
              <a:buAutoNum type="arabicPeriod"/>
            </a:pPr>
            <a:r>
              <a:rPr lang="en-US" dirty="0"/>
              <a:t>However, this is NOT the fastest way to get across the board.</a:t>
            </a:r>
          </a:p>
          <a:p>
            <a:pPr marL="228600" indent="-228600">
              <a:buAutoNum type="arabicPeriod"/>
            </a:pPr>
            <a:r>
              <a:rPr lang="en-US" dirty="0"/>
              <a:t>The fastest way from Point A to Point B when the sides are identified, is to run off of the left side and show up on the right side.</a:t>
            </a:r>
          </a:p>
          <a:p>
            <a:pPr marL="228600" indent="-228600">
              <a:buAutoNum type="arabicPeriod"/>
            </a:pPr>
            <a:r>
              <a:rPr lang="en-US" dirty="0"/>
              <a:t>I call this Pac-Man-</a:t>
            </a:r>
            <a:r>
              <a:rPr lang="en-US" dirty="0" err="1"/>
              <a:t>ing</a:t>
            </a:r>
            <a:r>
              <a:rPr lang="en-US" dirty="0"/>
              <a:t> across the boundary. If you were standing on the torus yourself, this would be obvious. We can see this on the covering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40F7C-42EA-FC42-B939-09AE3846BE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0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3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6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4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3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0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7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6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3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0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31B7A9-5B22-5840-8794-6903CADA5B8E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3FB876-63F4-8647-A21A-AB50EF11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4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8.png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9.png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microsoft.com/office/2007/relationships/hdphoto" Target="../media/hdphoto19.wdp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microsoft.com/office/2007/relationships/hdphoto" Target="../media/hdphoto20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23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24.wdp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45.tiff"/><Relationship Id="rId7" Type="http://schemas.openxmlformats.org/officeDocument/2006/relationships/image" Target="../media/image3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tiff"/><Relationship Id="rId5" Type="http://schemas.microsoft.com/office/2007/relationships/hdphoto" Target="../media/hdphoto26.wdp"/><Relationship Id="rId10" Type="http://schemas.microsoft.com/office/2007/relationships/hdphoto" Target="../media/hdphoto28.wdp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microsoft.com/office/2007/relationships/hdphoto" Target="../media/hdphoto10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506B1-1ADE-F549-BAF2-AFEFA9D0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4" b="88218" l="8933" r="88708">
                        <a14:foregroundMark x1="84223" y1="15832" x2="84223" y2="15832"/>
                        <a14:foregroundMark x1="88747" y1="12592" x2="88747" y2="12592"/>
                        <a14:foregroundMark x1="32599" y1="88218" x2="32599" y2="88218"/>
                      </a14:backgroundRemoval>
                    </a14:imgEffect>
                  </a14:imgLayer>
                </a14:imgProps>
              </a:ext>
            </a:extLst>
          </a:blip>
          <a:srcRect r="9736" b="8328"/>
          <a:stretch/>
        </p:blipFill>
        <p:spPr>
          <a:xfrm>
            <a:off x="2157894" y="1492642"/>
            <a:ext cx="10034106" cy="5351502"/>
          </a:xfrm>
          <a:prstGeom prst="rect">
            <a:avLst/>
          </a:prstGeom>
        </p:spPr>
      </p:pic>
      <p:sp>
        <p:nvSpPr>
          <p:cNvPr id="5" name="Pie 4">
            <a:extLst>
              <a:ext uri="{FF2B5EF4-FFF2-40B4-BE49-F238E27FC236}">
                <a16:creationId xmlns:a16="http://schemas.microsoft.com/office/drawing/2014/main" id="{0DC64E2C-26C7-1B45-AA9A-87A11050DEB4}"/>
              </a:ext>
            </a:extLst>
          </p:cNvPr>
          <p:cNvSpPr>
            <a:spLocks noChangeAspect="1"/>
          </p:cNvSpPr>
          <p:nvPr/>
        </p:nvSpPr>
        <p:spPr>
          <a:xfrm rot="20784781">
            <a:off x="5876572" y="5309597"/>
            <a:ext cx="750505" cy="750505"/>
          </a:xfrm>
          <a:prstGeom prst="pie">
            <a:avLst>
              <a:gd name="adj1" fmla="val 2252741"/>
              <a:gd name="adj2" fmla="val 196979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B1F8A-F533-E644-B7C0-B9D3CF1DD9FA}"/>
              </a:ext>
            </a:extLst>
          </p:cNvPr>
          <p:cNvSpPr/>
          <p:nvPr/>
        </p:nvSpPr>
        <p:spPr>
          <a:xfrm>
            <a:off x="0" y="-1"/>
            <a:ext cx="6999890" cy="1860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solidFill>
                  <a:schemeClr val="bg1"/>
                </a:solidFill>
                <a:latin typeface="Bodoni 72 Book" pitchFamily="2" charset="0"/>
                <a:ea typeface="Bodoni Ornaments" pitchFamily="2" charset="0"/>
                <a:cs typeface="Bodoni MT" panose="020F0502020204030204" pitchFamily="34" charset="0"/>
              </a:rPr>
              <a:t>Living on a Hyperbolic Donut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08DFE-F9B2-9047-BFA4-B079E3972DEB}"/>
              </a:ext>
            </a:extLst>
          </p:cNvPr>
          <p:cNvSpPr txBox="1"/>
          <p:nvPr/>
        </p:nvSpPr>
        <p:spPr>
          <a:xfrm>
            <a:off x="0" y="1891860"/>
            <a:ext cx="3977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70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Ajeet Gary</a:t>
            </a:r>
          </a:p>
          <a:p>
            <a:r>
              <a:rPr lang="en-US" sz="2400" b="1" dirty="0">
                <a:solidFill>
                  <a:srgbClr val="670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</a:t>
            </a:r>
          </a:p>
          <a:p>
            <a:r>
              <a:rPr lang="en-US" sz="2400" b="1" dirty="0">
                <a:solidFill>
                  <a:srgbClr val="670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Geometry Lab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727E99-D762-4B45-A29C-48F4244D97B8}"/>
              </a:ext>
            </a:extLst>
          </p:cNvPr>
          <p:cNvSpPr>
            <a:spLocks noChangeAspect="1"/>
          </p:cNvSpPr>
          <p:nvPr/>
        </p:nvSpPr>
        <p:spPr>
          <a:xfrm>
            <a:off x="6704730" y="5460406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74D52-D8E8-0542-BD38-87A892C04602}"/>
              </a:ext>
            </a:extLst>
          </p:cNvPr>
          <p:cNvSpPr>
            <a:spLocks noChangeAspect="1"/>
          </p:cNvSpPr>
          <p:nvPr/>
        </p:nvSpPr>
        <p:spPr>
          <a:xfrm>
            <a:off x="7103792" y="5282562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317E87-9E43-154E-9668-8D1529E48CCE}"/>
              </a:ext>
            </a:extLst>
          </p:cNvPr>
          <p:cNvSpPr>
            <a:spLocks noChangeAspect="1"/>
          </p:cNvSpPr>
          <p:nvPr/>
        </p:nvSpPr>
        <p:spPr>
          <a:xfrm>
            <a:off x="7541811" y="5080605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3C3AA6-0A98-964D-941D-C124458DFE62}"/>
              </a:ext>
            </a:extLst>
          </p:cNvPr>
          <p:cNvSpPr>
            <a:spLocks noChangeAspect="1"/>
          </p:cNvSpPr>
          <p:nvPr/>
        </p:nvSpPr>
        <p:spPr>
          <a:xfrm>
            <a:off x="7946503" y="4847929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C07954-A17F-2446-A361-78C48FACE8C9}"/>
              </a:ext>
            </a:extLst>
          </p:cNvPr>
          <p:cNvSpPr>
            <a:spLocks noChangeAspect="1"/>
          </p:cNvSpPr>
          <p:nvPr/>
        </p:nvSpPr>
        <p:spPr>
          <a:xfrm>
            <a:off x="8318736" y="4574673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525A43-00E4-AC42-AF89-6D2A32A52CFE}"/>
              </a:ext>
            </a:extLst>
          </p:cNvPr>
          <p:cNvSpPr>
            <a:spLocks noChangeAspect="1"/>
          </p:cNvSpPr>
          <p:nvPr/>
        </p:nvSpPr>
        <p:spPr>
          <a:xfrm>
            <a:off x="8575856" y="4219145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16D65D-C153-AA4B-A47C-F98C52B51E39}"/>
              </a:ext>
            </a:extLst>
          </p:cNvPr>
          <p:cNvSpPr>
            <a:spLocks noChangeAspect="1"/>
          </p:cNvSpPr>
          <p:nvPr/>
        </p:nvSpPr>
        <p:spPr>
          <a:xfrm>
            <a:off x="8758524" y="3832643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8E7E82-B9ED-DC40-9320-BA3E893D1E79}"/>
              </a:ext>
            </a:extLst>
          </p:cNvPr>
          <p:cNvSpPr>
            <a:spLocks noChangeAspect="1"/>
          </p:cNvSpPr>
          <p:nvPr/>
        </p:nvSpPr>
        <p:spPr>
          <a:xfrm>
            <a:off x="8927337" y="3528437"/>
            <a:ext cx="168813" cy="1645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DF8DD9-177E-EF44-A314-7B984077C713}"/>
              </a:ext>
            </a:extLst>
          </p:cNvPr>
          <p:cNvSpPr>
            <a:spLocks noChangeAspect="1"/>
          </p:cNvSpPr>
          <p:nvPr/>
        </p:nvSpPr>
        <p:spPr>
          <a:xfrm>
            <a:off x="9178674" y="3290452"/>
            <a:ext cx="150056" cy="1463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F174D0-1E37-8A49-9540-40292CC787CB}"/>
              </a:ext>
            </a:extLst>
          </p:cNvPr>
          <p:cNvSpPr>
            <a:spLocks noChangeAspect="1"/>
          </p:cNvSpPr>
          <p:nvPr/>
        </p:nvSpPr>
        <p:spPr>
          <a:xfrm>
            <a:off x="9480130" y="3139715"/>
            <a:ext cx="121921" cy="118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29A9B9-7981-AB46-9192-37872628FD81}"/>
              </a:ext>
            </a:extLst>
          </p:cNvPr>
          <p:cNvSpPr>
            <a:spLocks noChangeAspect="1"/>
          </p:cNvSpPr>
          <p:nvPr/>
        </p:nvSpPr>
        <p:spPr>
          <a:xfrm>
            <a:off x="9921564" y="2957515"/>
            <a:ext cx="10316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BE25F8-BD77-2C47-8FC0-A9BACB8BCDF0}"/>
              </a:ext>
            </a:extLst>
          </p:cNvPr>
          <p:cNvSpPr>
            <a:spLocks noChangeAspect="1"/>
          </p:cNvSpPr>
          <p:nvPr/>
        </p:nvSpPr>
        <p:spPr>
          <a:xfrm>
            <a:off x="10562696" y="2726286"/>
            <a:ext cx="84407" cy="822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B6305F-A7C8-3A40-8225-E0C684258EE2}"/>
              </a:ext>
            </a:extLst>
          </p:cNvPr>
          <p:cNvSpPr>
            <a:spLocks noChangeAspect="1"/>
          </p:cNvSpPr>
          <p:nvPr/>
        </p:nvSpPr>
        <p:spPr>
          <a:xfrm>
            <a:off x="11615982" y="2362176"/>
            <a:ext cx="56271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08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">
            <a:extLst>
              <a:ext uri="{FF2B5EF4-FFF2-40B4-BE49-F238E27FC236}">
                <a16:creationId xmlns:a16="http://schemas.microsoft.com/office/drawing/2014/main" id="{193B4009-C266-2141-B80C-72FA73A83ABA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Notion: Metric</a:t>
            </a:r>
          </a:p>
        </p:txBody>
      </p:sp>
      <p:pic>
        <p:nvPicPr>
          <p:cNvPr id="35" name="Board" descr="A red traffic light&#10;&#10;Description automatically generated">
            <a:extLst>
              <a:ext uri="{FF2B5EF4-FFF2-40B4-BE49-F238E27FC236}">
                <a16:creationId xmlns:a16="http://schemas.microsoft.com/office/drawing/2014/main" id="{D49FFA7A-BDC3-5949-BBB1-E9C61AC8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27" y="948446"/>
            <a:ext cx="5314546" cy="5314546"/>
          </a:xfrm>
          <a:prstGeom prst="rect">
            <a:avLst/>
          </a:prstGeom>
        </p:spPr>
      </p:pic>
      <p:pic>
        <p:nvPicPr>
          <p:cNvPr id="36" name="Pac-Man at d=1">
            <a:extLst>
              <a:ext uri="{FF2B5EF4-FFF2-40B4-BE49-F238E27FC236}">
                <a16:creationId xmlns:a16="http://schemas.microsoft.com/office/drawing/2014/main" id="{F49ACFEA-D227-D14B-BC2B-D7352FC0A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5852346" y="3384246"/>
            <a:ext cx="418782" cy="441422"/>
          </a:xfrm>
          <a:prstGeom prst="rect">
            <a:avLst/>
          </a:prstGeom>
          <a:ln>
            <a:noFill/>
          </a:ln>
        </p:spPr>
      </p:pic>
      <p:sp>
        <p:nvSpPr>
          <p:cNvPr id="37" name="Food">
            <a:extLst>
              <a:ext uri="{FF2B5EF4-FFF2-40B4-BE49-F238E27FC236}">
                <a16:creationId xmlns:a16="http://schemas.microsoft.com/office/drawing/2014/main" id="{4DA6ADE5-C5F3-0441-857D-8003017AEDE3}"/>
              </a:ext>
            </a:extLst>
          </p:cNvPr>
          <p:cNvSpPr>
            <a:spLocks noChangeAspect="1"/>
          </p:cNvSpPr>
          <p:nvPr/>
        </p:nvSpPr>
        <p:spPr>
          <a:xfrm>
            <a:off x="7548665" y="3476066"/>
            <a:ext cx="260400" cy="2577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=1 brace">
            <a:extLst>
              <a:ext uri="{FF2B5EF4-FFF2-40B4-BE49-F238E27FC236}">
                <a16:creationId xmlns:a16="http://schemas.microsoft.com/office/drawing/2014/main" id="{051068AD-68F3-A54A-87E5-5F4E263C1B91}"/>
              </a:ext>
            </a:extLst>
          </p:cNvPr>
          <p:cNvSpPr/>
          <p:nvPr/>
        </p:nvSpPr>
        <p:spPr>
          <a:xfrm rot="5400000">
            <a:off x="6615068" y="2203579"/>
            <a:ext cx="486383" cy="1614271"/>
          </a:xfrm>
          <a:prstGeom prst="leftBrace">
            <a:avLst>
              <a:gd name="adj1" fmla="val 80333"/>
              <a:gd name="adj2" fmla="val 5000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=1">
            <a:extLst>
              <a:ext uri="{FF2B5EF4-FFF2-40B4-BE49-F238E27FC236}">
                <a16:creationId xmlns:a16="http://schemas.microsoft.com/office/drawing/2014/main" id="{9194D9C4-0F44-274F-8F1E-2D1F36FA353D}"/>
              </a:ext>
            </a:extLst>
          </p:cNvPr>
          <p:cNvSpPr txBox="1"/>
          <p:nvPr/>
        </p:nvSpPr>
        <p:spPr>
          <a:xfrm>
            <a:off x="6352421" y="2221658"/>
            <a:ext cx="16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 = 1</a:t>
            </a:r>
          </a:p>
        </p:txBody>
      </p:sp>
      <p:pic>
        <p:nvPicPr>
          <p:cNvPr id="40" name="Pac-Man at d=2">
            <a:extLst>
              <a:ext uri="{FF2B5EF4-FFF2-40B4-BE49-F238E27FC236}">
                <a16:creationId xmlns:a16="http://schemas.microsoft.com/office/drawing/2014/main" id="{B9844FDD-174D-1744-9042-0F8BB315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4858576" y="3279701"/>
            <a:ext cx="418782" cy="441422"/>
          </a:xfrm>
          <a:prstGeom prst="rect">
            <a:avLst/>
          </a:prstGeom>
          <a:ln>
            <a:noFill/>
          </a:ln>
        </p:spPr>
      </p:pic>
      <p:sp>
        <p:nvSpPr>
          <p:cNvPr id="41" name="d=2 brace">
            <a:extLst>
              <a:ext uri="{FF2B5EF4-FFF2-40B4-BE49-F238E27FC236}">
                <a16:creationId xmlns:a16="http://schemas.microsoft.com/office/drawing/2014/main" id="{62600B88-6926-6F4F-94C1-5CA525C1EA63}"/>
              </a:ext>
            </a:extLst>
          </p:cNvPr>
          <p:cNvSpPr/>
          <p:nvPr/>
        </p:nvSpPr>
        <p:spPr>
          <a:xfrm rot="5400000">
            <a:off x="6138152" y="1707209"/>
            <a:ext cx="486383" cy="2568101"/>
          </a:xfrm>
          <a:prstGeom prst="leftBrace">
            <a:avLst>
              <a:gd name="adj1" fmla="val 80333"/>
              <a:gd name="adj2" fmla="val 5000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=2">
            <a:extLst>
              <a:ext uri="{FF2B5EF4-FFF2-40B4-BE49-F238E27FC236}">
                <a16:creationId xmlns:a16="http://schemas.microsoft.com/office/drawing/2014/main" id="{4C150DAA-2942-144D-9B45-DA83BA683525}"/>
              </a:ext>
            </a:extLst>
          </p:cNvPr>
          <p:cNvSpPr txBox="1"/>
          <p:nvPr/>
        </p:nvSpPr>
        <p:spPr>
          <a:xfrm>
            <a:off x="5885202" y="2221658"/>
            <a:ext cx="16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 = 2</a:t>
            </a:r>
          </a:p>
        </p:txBody>
      </p:sp>
      <p:pic>
        <p:nvPicPr>
          <p:cNvPr id="43" name="Pac-Man at d=3">
            <a:extLst>
              <a:ext uri="{FF2B5EF4-FFF2-40B4-BE49-F238E27FC236}">
                <a16:creationId xmlns:a16="http://schemas.microsoft.com/office/drawing/2014/main" id="{A2655772-AED7-2A41-A10F-9BBBD448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3788534" y="3255355"/>
            <a:ext cx="418782" cy="441422"/>
          </a:xfrm>
          <a:prstGeom prst="rect">
            <a:avLst/>
          </a:prstGeom>
          <a:ln>
            <a:noFill/>
          </a:ln>
        </p:spPr>
      </p:pic>
      <p:sp>
        <p:nvSpPr>
          <p:cNvPr id="44" name="d=3 brace">
            <a:extLst>
              <a:ext uri="{FF2B5EF4-FFF2-40B4-BE49-F238E27FC236}">
                <a16:creationId xmlns:a16="http://schemas.microsoft.com/office/drawing/2014/main" id="{F092874C-87C0-2740-92F9-470ED789BD95}"/>
              </a:ext>
            </a:extLst>
          </p:cNvPr>
          <p:cNvSpPr/>
          <p:nvPr/>
        </p:nvSpPr>
        <p:spPr>
          <a:xfrm rot="5400000">
            <a:off x="5564220" y="1133278"/>
            <a:ext cx="486383" cy="3715964"/>
          </a:xfrm>
          <a:prstGeom prst="leftBrace">
            <a:avLst>
              <a:gd name="adj1" fmla="val 80333"/>
              <a:gd name="adj2" fmla="val 5000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=3">
            <a:extLst>
              <a:ext uri="{FF2B5EF4-FFF2-40B4-BE49-F238E27FC236}">
                <a16:creationId xmlns:a16="http://schemas.microsoft.com/office/drawing/2014/main" id="{FEC468E3-B9E0-6F4F-A06D-B333E9D6DFDE}"/>
              </a:ext>
            </a:extLst>
          </p:cNvPr>
          <p:cNvSpPr txBox="1"/>
          <p:nvPr/>
        </p:nvSpPr>
        <p:spPr>
          <a:xfrm>
            <a:off x="5288864" y="2214066"/>
            <a:ext cx="16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 = 3</a:t>
            </a:r>
          </a:p>
        </p:txBody>
      </p:sp>
      <p:sp>
        <p:nvSpPr>
          <p:cNvPr id="46" name="X">
            <a:extLst>
              <a:ext uri="{FF2B5EF4-FFF2-40B4-BE49-F238E27FC236}">
                <a16:creationId xmlns:a16="http://schemas.microsoft.com/office/drawing/2014/main" id="{8A205C8E-F9B5-804D-B52D-24C269EA2A90}"/>
              </a:ext>
            </a:extLst>
          </p:cNvPr>
          <p:cNvSpPr/>
          <p:nvPr/>
        </p:nvSpPr>
        <p:spPr>
          <a:xfrm rot="2691827">
            <a:off x="5362260" y="2113970"/>
            <a:ext cx="890302" cy="859196"/>
          </a:xfrm>
          <a:prstGeom prst="plus">
            <a:avLst>
              <a:gd name="adj" fmla="val 472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=1 bracket broken left">
            <a:extLst>
              <a:ext uri="{FF2B5EF4-FFF2-40B4-BE49-F238E27FC236}">
                <a16:creationId xmlns:a16="http://schemas.microsoft.com/office/drawing/2014/main" id="{62D12AF3-8566-0148-830B-2BDF538830C5}"/>
              </a:ext>
            </a:extLst>
          </p:cNvPr>
          <p:cNvSpPr/>
          <p:nvPr/>
        </p:nvSpPr>
        <p:spPr>
          <a:xfrm rot="5400000">
            <a:off x="1896751" y="940859"/>
            <a:ext cx="486383" cy="3715964"/>
          </a:xfrm>
          <a:prstGeom prst="leftBrace">
            <a:avLst>
              <a:gd name="adj1" fmla="val 80333"/>
              <a:gd name="adj2" fmla="val 5000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=1 broken">
            <a:extLst>
              <a:ext uri="{FF2B5EF4-FFF2-40B4-BE49-F238E27FC236}">
                <a16:creationId xmlns:a16="http://schemas.microsoft.com/office/drawing/2014/main" id="{3BFDCB5D-8BDE-AF4D-9467-CEF381035FCD}"/>
              </a:ext>
            </a:extLst>
          </p:cNvPr>
          <p:cNvSpPr txBox="1"/>
          <p:nvPr/>
        </p:nvSpPr>
        <p:spPr>
          <a:xfrm>
            <a:off x="7300465" y="2383529"/>
            <a:ext cx="16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 = 1</a:t>
            </a:r>
          </a:p>
        </p:txBody>
      </p:sp>
      <p:sp>
        <p:nvSpPr>
          <p:cNvPr id="49" name="d=1 bracket broken right">
            <a:extLst>
              <a:ext uri="{FF2B5EF4-FFF2-40B4-BE49-F238E27FC236}">
                <a16:creationId xmlns:a16="http://schemas.microsoft.com/office/drawing/2014/main" id="{99A74825-E540-D84D-953C-8DB226034254}"/>
              </a:ext>
            </a:extLst>
          </p:cNvPr>
          <p:cNvSpPr/>
          <p:nvPr/>
        </p:nvSpPr>
        <p:spPr>
          <a:xfrm rot="5400000">
            <a:off x="8242810" y="2192301"/>
            <a:ext cx="486383" cy="1614271"/>
          </a:xfrm>
          <a:prstGeom prst="leftBrace">
            <a:avLst>
              <a:gd name="adj1" fmla="val 80333"/>
              <a:gd name="adj2" fmla="val 5000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Left cover block">
            <a:extLst>
              <a:ext uri="{FF2B5EF4-FFF2-40B4-BE49-F238E27FC236}">
                <a16:creationId xmlns:a16="http://schemas.microsoft.com/office/drawing/2014/main" id="{F055CA0C-8CE6-7A4B-9000-D4BA31656489}"/>
              </a:ext>
            </a:extLst>
          </p:cNvPr>
          <p:cNvSpPr/>
          <p:nvPr/>
        </p:nvSpPr>
        <p:spPr>
          <a:xfrm>
            <a:off x="136187" y="2178996"/>
            <a:ext cx="3302540" cy="1250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ight cover block">
            <a:extLst>
              <a:ext uri="{FF2B5EF4-FFF2-40B4-BE49-F238E27FC236}">
                <a16:creationId xmlns:a16="http://schemas.microsoft.com/office/drawing/2014/main" id="{F4E37519-2178-F047-83BF-3BE670FA249C}"/>
              </a:ext>
            </a:extLst>
          </p:cNvPr>
          <p:cNvSpPr/>
          <p:nvPr/>
        </p:nvSpPr>
        <p:spPr>
          <a:xfrm>
            <a:off x="8746663" y="2456206"/>
            <a:ext cx="3302540" cy="1250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Board 2" descr="A red traffic light&#10;&#10;Description automatically generated">
            <a:extLst>
              <a:ext uri="{FF2B5EF4-FFF2-40B4-BE49-F238E27FC236}">
                <a16:creationId xmlns:a16="http://schemas.microsoft.com/office/drawing/2014/main" id="{BB8762AE-564B-F44D-933B-1484AB26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28991"/>
            <a:ext cx="5314546" cy="5314546"/>
          </a:xfrm>
          <a:prstGeom prst="rect">
            <a:avLst/>
          </a:prstGeom>
        </p:spPr>
      </p:pic>
      <p:pic>
        <p:nvPicPr>
          <p:cNvPr id="53" name="Pac-Man 2">
            <a:extLst>
              <a:ext uri="{FF2B5EF4-FFF2-40B4-BE49-F238E27FC236}">
                <a16:creationId xmlns:a16="http://schemas.microsoft.com/office/drawing/2014/main" id="{81A38731-3B0E-B34E-8E40-05D6A485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578406" y="3235900"/>
            <a:ext cx="418782" cy="44142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9D2E66-1B69-F34A-B95D-47F9AD7D042A}"/>
                  </a:ext>
                </a:extLst>
              </p:cNvPr>
              <p:cNvSpPr txBox="1"/>
              <p:nvPr/>
            </p:nvSpPr>
            <p:spPr>
              <a:xfrm>
                <a:off x="5717696" y="928991"/>
                <a:ext cx="6013121" cy="4093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Let’s set some ground rules: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dirty="0"/>
                  <a:t>	1. d is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000" dirty="0"/>
                  <a:t> 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dirty="0"/>
                  <a:t>	2. d(x,y) = d(y,x)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dirty="0"/>
                  <a:t>	3. </a:t>
                </a:r>
                <a:r>
                  <a:rPr lang="en-US" sz="4000" i="1" dirty="0"/>
                  <a:t>The Triangle Inequality</a:t>
                </a:r>
              </a:p>
              <a:p>
                <a:r>
                  <a:rPr lang="en-US" sz="4000" dirty="0"/>
                  <a:t>		d(a,b)+d(b,c)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000" dirty="0"/>
                  <a:t> d(a,c)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9D2E66-1B69-F34A-B95D-47F9AD7D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6" y="928991"/>
                <a:ext cx="6013121" cy="4093428"/>
              </a:xfrm>
              <a:prstGeom prst="rect">
                <a:avLst/>
              </a:prstGeom>
              <a:blipFill>
                <a:blip r:embed="rId5"/>
                <a:stretch>
                  <a:fillRect l="-3579" t="-2477" r="-2526" b="-5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ac-Man 3">
            <a:extLst>
              <a:ext uri="{FF2B5EF4-FFF2-40B4-BE49-F238E27FC236}">
                <a16:creationId xmlns:a16="http://schemas.microsoft.com/office/drawing/2014/main" id="{02D56304-3000-2C4D-A963-801877BF7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41364">
            <a:off x="948058" y="4306372"/>
            <a:ext cx="418782" cy="441422"/>
          </a:xfrm>
          <a:prstGeom prst="rect">
            <a:avLst/>
          </a:prstGeom>
          <a:ln>
            <a:noFill/>
          </a:ln>
        </p:spPr>
      </p:pic>
      <p:sp>
        <p:nvSpPr>
          <p:cNvPr id="56" name="Food 2">
            <a:extLst>
              <a:ext uri="{FF2B5EF4-FFF2-40B4-BE49-F238E27FC236}">
                <a16:creationId xmlns:a16="http://schemas.microsoft.com/office/drawing/2014/main" id="{13179346-9F18-C84C-9C33-4CD33917F0BC}"/>
              </a:ext>
            </a:extLst>
          </p:cNvPr>
          <p:cNvSpPr>
            <a:spLocks noChangeAspect="1"/>
          </p:cNvSpPr>
          <p:nvPr/>
        </p:nvSpPr>
        <p:spPr>
          <a:xfrm>
            <a:off x="4027252" y="2949201"/>
            <a:ext cx="260400" cy="2577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ood Middle">
            <a:extLst>
              <a:ext uri="{FF2B5EF4-FFF2-40B4-BE49-F238E27FC236}">
                <a16:creationId xmlns:a16="http://schemas.microsoft.com/office/drawing/2014/main" id="{7B588C38-9465-0B42-BE62-289FE8943B1F}"/>
              </a:ext>
            </a:extLst>
          </p:cNvPr>
          <p:cNvSpPr>
            <a:spLocks noChangeAspect="1"/>
          </p:cNvSpPr>
          <p:nvPr/>
        </p:nvSpPr>
        <p:spPr>
          <a:xfrm>
            <a:off x="1784593" y="2666346"/>
            <a:ext cx="260400" cy="2577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ac">
            <a:extLst>
              <a:ext uri="{FF2B5EF4-FFF2-40B4-BE49-F238E27FC236}">
                <a16:creationId xmlns:a16="http://schemas.microsoft.com/office/drawing/2014/main" id="{BC73FCF2-1FAC-9C4F-A059-B393AD6BB91B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333764" y="3206984"/>
            <a:ext cx="2557300" cy="120715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bc">
            <a:extLst>
              <a:ext uri="{FF2B5EF4-FFF2-40B4-BE49-F238E27FC236}">
                <a16:creationId xmlns:a16="http://schemas.microsoft.com/office/drawing/2014/main" id="{73EEB114-550C-D64D-A1A1-6418E0E890D4}"/>
              </a:ext>
            </a:extLst>
          </p:cNvPr>
          <p:cNvCxnSpPr>
            <a:cxnSpLocks/>
          </p:cNvCxnSpPr>
          <p:nvPr/>
        </p:nvCxnSpPr>
        <p:spPr>
          <a:xfrm flipV="1">
            <a:off x="1333764" y="2964936"/>
            <a:ext cx="631066" cy="1449198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ab">
            <a:extLst>
              <a:ext uri="{FF2B5EF4-FFF2-40B4-BE49-F238E27FC236}">
                <a16:creationId xmlns:a16="http://schemas.microsoft.com/office/drawing/2014/main" id="{582CDFBD-1694-4648-B097-31F61853BD18}"/>
              </a:ext>
            </a:extLst>
          </p:cNvPr>
          <p:cNvCxnSpPr>
            <a:cxnSpLocks/>
          </p:cNvCxnSpPr>
          <p:nvPr/>
        </p:nvCxnSpPr>
        <p:spPr>
          <a:xfrm flipH="1" flipV="1">
            <a:off x="1964830" y="2964936"/>
            <a:ext cx="1926234" cy="242048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1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  <p:bldP spid="41" grpId="0" animBg="1"/>
      <p:bldP spid="41" grpId="1" animBg="1"/>
      <p:bldP spid="42" grpId="0"/>
      <p:bldP spid="42" grpId="1"/>
      <p:bldP spid="44" grpId="0" animBg="1"/>
      <p:bldP spid="44" grpId="1" animBg="1"/>
      <p:bldP spid="45" grpId="0"/>
      <p:bldP spid="45" grpId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4" grpId="0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FA54B155-66B9-DA42-B929-CFCA4E9C0B67}"/>
              </a:ext>
            </a:extLst>
          </p:cNvPr>
          <p:cNvSpPr/>
          <p:nvPr/>
        </p:nvSpPr>
        <p:spPr>
          <a:xfrm>
            <a:off x="-4767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Look out, a hole!</a:t>
            </a:r>
          </a:p>
        </p:txBody>
      </p:sp>
      <p:pic>
        <p:nvPicPr>
          <p:cNvPr id="12" name="Board" descr="A red traffic light&#10;&#10;Description automatically generated">
            <a:extLst>
              <a:ext uri="{FF2B5EF4-FFF2-40B4-BE49-F238E27FC236}">
                <a16:creationId xmlns:a16="http://schemas.microsoft.com/office/drawing/2014/main" id="{6ED8A168-8F1F-8645-8C22-26277C3F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27" y="948446"/>
            <a:ext cx="5314546" cy="5314546"/>
          </a:xfrm>
          <a:prstGeom prst="rect">
            <a:avLst/>
          </a:prstGeom>
        </p:spPr>
      </p:pic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814F3E7B-F99E-4C40-AB5B-7269A210783B}"/>
              </a:ext>
            </a:extLst>
          </p:cNvPr>
          <p:cNvSpPr>
            <a:spLocks noChangeAspect="1"/>
          </p:cNvSpPr>
          <p:nvPr/>
        </p:nvSpPr>
        <p:spPr>
          <a:xfrm>
            <a:off x="5376153" y="2885110"/>
            <a:ext cx="1439694" cy="1439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d">
            <a:extLst>
              <a:ext uri="{FF2B5EF4-FFF2-40B4-BE49-F238E27FC236}">
                <a16:creationId xmlns:a16="http://schemas.microsoft.com/office/drawing/2014/main" id="{7700FF34-A3D4-754C-A940-DC118F83BF11}"/>
              </a:ext>
            </a:extLst>
          </p:cNvPr>
          <p:cNvSpPr>
            <a:spLocks noChangeAspect="1"/>
          </p:cNvSpPr>
          <p:nvPr/>
        </p:nvSpPr>
        <p:spPr>
          <a:xfrm rot="1580735">
            <a:off x="7160482" y="2671959"/>
            <a:ext cx="260400" cy="2577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ac-Man at d=1">
            <a:extLst>
              <a:ext uri="{FF2B5EF4-FFF2-40B4-BE49-F238E27FC236}">
                <a16:creationId xmlns:a16="http://schemas.microsoft.com/office/drawing/2014/main" id="{C2491F31-B8D7-0C4D-8393-1F0FE54FE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26459">
            <a:off x="4488441" y="4104091"/>
            <a:ext cx="418782" cy="441422"/>
          </a:xfrm>
          <a:prstGeom prst="rect">
            <a:avLst/>
          </a:prstGeom>
          <a:ln>
            <a:noFill/>
          </a:ln>
        </p:spPr>
      </p:pic>
      <p:cxnSp>
        <p:nvCxnSpPr>
          <p:cNvPr id="30" name="ac">
            <a:extLst>
              <a:ext uri="{FF2B5EF4-FFF2-40B4-BE49-F238E27FC236}">
                <a16:creationId xmlns:a16="http://schemas.microsoft.com/office/drawing/2014/main" id="{B6C4C9A1-5EDC-D243-A0B2-43F8F01C3C2E}"/>
              </a:ext>
            </a:extLst>
          </p:cNvPr>
          <p:cNvCxnSpPr>
            <a:cxnSpLocks/>
          </p:cNvCxnSpPr>
          <p:nvPr/>
        </p:nvCxnSpPr>
        <p:spPr>
          <a:xfrm flipV="1">
            <a:off x="4956342" y="2974136"/>
            <a:ext cx="2108582" cy="12649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X">
            <a:extLst>
              <a:ext uri="{FF2B5EF4-FFF2-40B4-BE49-F238E27FC236}">
                <a16:creationId xmlns:a16="http://schemas.microsoft.com/office/drawing/2014/main" id="{122B987B-F88F-FB47-A8CC-C959296A4CD9}"/>
              </a:ext>
            </a:extLst>
          </p:cNvPr>
          <p:cNvSpPr/>
          <p:nvPr/>
        </p:nvSpPr>
        <p:spPr>
          <a:xfrm rot="2691827">
            <a:off x="5664506" y="3159835"/>
            <a:ext cx="868273" cy="859196"/>
          </a:xfrm>
          <a:prstGeom prst="plus">
            <a:avLst>
              <a:gd name="adj" fmla="val 472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ac-Man at d=1">
            <a:extLst>
              <a:ext uri="{FF2B5EF4-FFF2-40B4-BE49-F238E27FC236}">
                <a16:creationId xmlns:a16="http://schemas.microsoft.com/office/drawing/2014/main" id="{BC45AA41-BBCC-6645-8339-9369883C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5724">
            <a:off x="4510539" y="4148485"/>
            <a:ext cx="418782" cy="441422"/>
          </a:xfrm>
          <a:prstGeom prst="rect">
            <a:avLst/>
          </a:prstGeom>
          <a:ln>
            <a:noFill/>
          </a:ln>
        </p:spPr>
      </p:pic>
      <p:pic>
        <p:nvPicPr>
          <p:cNvPr id="33" name="Pac-Man at d=1">
            <a:extLst>
              <a:ext uri="{FF2B5EF4-FFF2-40B4-BE49-F238E27FC236}">
                <a16:creationId xmlns:a16="http://schemas.microsoft.com/office/drawing/2014/main" id="{F193FC52-4466-8C4A-9841-55E4A1E2D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00122">
            <a:off x="4488441" y="4104091"/>
            <a:ext cx="418782" cy="441422"/>
          </a:xfrm>
          <a:prstGeom prst="rect">
            <a:avLst/>
          </a:prstGeom>
          <a:ln>
            <a:noFill/>
          </a:ln>
        </p:spPr>
      </p:pic>
      <p:cxnSp>
        <p:nvCxnSpPr>
          <p:cNvPr id="35" name="ac">
            <a:extLst>
              <a:ext uri="{FF2B5EF4-FFF2-40B4-BE49-F238E27FC236}">
                <a16:creationId xmlns:a16="http://schemas.microsoft.com/office/drawing/2014/main" id="{70B17489-E7CD-224A-9AB8-A456D36899FD}"/>
              </a:ext>
            </a:extLst>
          </p:cNvPr>
          <p:cNvCxnSpPr>
            <a:cxnSpLocks/>
          </p:cNvCxnSpPr>
          <p:nvPr/>
        </p:nvCxnSpPr>
        <p:spPr>
          <a:xfrm flipH="1" flipV="1">
            <a:off x="7518157" y="2885111"/>
            <a:ext cx="1235116" cy="72060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ac">
            <a:extLst>
              <a:ext uri="{FF2B5EF4-FFF2-40B4-BE49-F238E27FC236}">
                <a16:creationId xmlns:a16="http://schemas.microsoft.com/office/drawing/2014/main" id="{B2C8380F-276D-3A42-97F2-0E63DD76F101}"/>
              </a:ext>
            </a:extLst>
          </p:cNvPr>
          <p:cNvCxnSpPr>
            <a:cxnSpLocks/>
          </p:cNvCxnSpPr>
          <p:nvPr/>
        </p:nvCxnSpPr>
        <p:spPr>
          <a:xfrm flipH="1" flipV="1">
            <a:off x="3493591" y="3610678"/>
            <a:ext cx="904146" cy="58401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ac-Man at d=1">
            <a:extLst>
              <a:ext uri="{FF2B5EF4-FFF2-40B4-BE49-F238E27FC236}">
                <a16:creationId xmlns:a16="http://schemas.microsoft.com/office/drawing/2014/main" id="{BC664935-1690-EC41-BDD0-AF2F1A138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488441" y="4104091"/>
            <a:ext cx="418782" cy="441422"/>
          </a:xfrm>
          <a:prstGeom prst="rect">
            <a:avLst/>
          </a:prstGeom>
          <a:ln>
            <a:noFill/>
          </a:ln>
        </p:spPr>
      </p:pic>
      <p:pic>
        <p:nvPicPr>
          <p:cNvPr id="38" name="Picture 37" descr="A picture containing object&#10;&#10;Description automatically generated">
            <a:extLst>
              <a:ext uri="{FF2B5EF4-FFF2-40B4-BE49-F238E27FC236}">
                <a16:creationId xmlns:a16="http://schemas.microsoft.com/office/drawing/2014/main" id="{80BAB210-CA3F-F04E-A3D3-F612247D6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1486" b="60312"/>
          <a:stretch/>
        </p:blipFill>
        <p:spPr>
          <a:xfrm>
            <a:off x="4697832" y="2520415"/>
            <a:ext cx="2481181" cy="1545747"/>
          </a:xfrm>
          <a:prstGeom prst="rect">
            <a:avLst/>
          </a:prstGeom>
        </p:spPr>
      </p:pic>
      <p:pic>
        <p:nvPicPr>
          <p:cNvPr id="39" name="Pac-Man at d=1">
            <a:extLst>
              <a:ext uri="{FF2B5EF4-FFF2-40B4-BE49-F238E27FC236}">
                <a16:creationId xmlns:a16="http://schemas.microsoft.com/office/drawing/2014/main" id="{B2E2C4F8-9FD3-EE46-BBD8-E24BECB33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517577">
            <a:off x="4488441" y="4104091"/>
            <a:ext cx="418782" cy="441422"/>
          </a:xfrm>
          <a:prstGeom prst="rect">
            <a:avLst/>
          </a:prstGeom>
          <a:ln>
            <a:noFill/>
          </a:ln>
        </p:spPr>
      </p:pic>
      <p:cxnSp>
        <p:nvCxnSpPr>
          <p:cNvPr id="40" name="ac">
            <a:extLst>
              <a:ext uri="{FF2B5EF4-FFF2-40B4-BE49-F238E27FC236}">
                <a16:creationId xmlns:a16="http://schemas.microsoft.com/office/drawing/2014/main" id="{8B841C3F-B0CF-524A-A5FD-FB456A805DC0}"/>
              </a:ext>
            </a:extLst>
          </p:cNvPr>
          <p:cNvCxnSpPr>
            <a:cxnSpLocks/>
          </p:cNvCxnSpPr>
          <p:nvPr/>
        </p:nvCxnSpPr>
        <p:spPr>
          <a:xfrm flipV="1">
            <a:off x="5700409" y="2809933"/>
            <a:ext cx="1360805" cy="1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c">
            <a:extLst>
              <a:ext uri="{FF2B5EF4-FFF2-40B4-BE49-F238E27FC236}">
                <a16:creationId xmlns:a16="http://schemas.microsoft.com/office/drawing/2014/main" id="{559BEA00-0C49-EF4D-A9F8-D1757F79699D}"/>
              </a:ext>
            </a:extLst>
          </p:cNvPr>
          <p:cNvCxnSpPr>
            <a:cxnSpLocks/>
          </p:cNvCxnSpPr>
          <p:nvPr/>
        </p:nvCxnSpPr>
        <p:spPr>
          <a:xfrm flipV="1">
            <a:off x="4863830" y="2809934"/>
            <a:ext cx="836579" cy="1178406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ac">
            <a:extLst>
              <a:ext uri="{FF2B5EF4-FFF2-40B4-BE49-F238E27FC236}">
                <a16:creationId xmlns:a16="http://schemas.microsoft.com/office/drawing/2014/main" id="{CB374767-22FB-344E-A583-06B89CEC7ADA}"/>
              </a:ext>
            </a:extLst>
          </p:cNvPr>
          <p:cNvCxnSpPr>
            <a:cxnSpLocks/>
            <a:endCxn id="21" idx="6"/>
          </p:cNvCxnSpPr>
          <p:nvPr/>
        </p:nvCxnSpPr>
        <p:spPr>
          <a:xfrm flipH="1" flipV="1">
            <a:off x="7407358" y="2858632"/>
            <a:ext cx="1328082" cy="91570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ac">
            <a:extLst>
              <a:ext uri="{FF2B5EF4-FFF2-40B4-BE49-F238E27FC236}">
                <a16:creationId xmlns:a16="http://schemas.microsoft.com/office/drawing/2014/main" id="{A2059984-57F6-DF4C-B9E2-4F1D88558BF6}"/>
              </a:ext>
            </a:extLst>
          </p:cNvPr>
          <p:cNvCxnSpPr>
            <a:cxnSpLocks/>
          </p:cNvCxnSpPr>
          <p:nvPr/>
        </p:nvCxnSpPr>
        <p:spPr>
          <a:xfrm flipH="1" flipV="1">
            <a:off x="3493592" y="3429000"/>
            <a:ext cx="977968" cy="7656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35F931-1B4A-8443-A592-BFE1390B09E2}"/>
              </a:ext>
            </a:extLst>
          </p:cNvPr>
          <p:cNvSpPr txBox="1"/>
          <p:nvPr/>
        </p:nvSpPr>
        <p:spPr>
          <a:xfrm>
            <a:off x="3493591" y="5392792"/>
            <a:ext cx="5259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d(</a:t>
            </a:r>
            <a:r>
              <a:rPr lang="en-US" sz="4400" b="1" dirty="0">
                <a:solidFill>
                  <a:srgbClr val="00B050"/>
                </a:solidFill>
              </a:rPr>
              <a:t>green</a:t>
            </a:r>
            <a:r>
              <a:rPr lang="en-US" sz="4400" b="1" dirty="0"/>
              <a:t>) &gt; d(</a:t>
            </a:r>
            <a:r>
              <a:rPr lang="en-US" sz="4400" b="1" dirty="0">
                <a:solidFill>
                  <a:srgbClr val="0070C0"/>
                </a:solidFill>
              </a:rPr>
              <a:t>blue</a:t>
            </a:r>
            <a:r>
              <a:rPr lang="en-US" sz="4400" b="1" dirty="0"/>
              <a:t>)</a:t>
            </a:r>
          </a:p>
        </p:txBody>
      </p:sp>
      <p:pic>
        <p:nvPicPr>
          <p:cNvPr id="48" name="Torus">
            <a:extLst>
              <a:ext uri="{FF2B5EF4-FFF2-40B4-BE49-F238E27FC236}">
                <a16:creationId xmlns:a16="http://schemas.microsoft.com/office/drawing/2014/main" id="{B8FF4EEE-3B8C-F149-862D-BE139E506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65" b="91366" l="8068" r="92781">
                        <a14:foregroundMark x1="8280" y1="53479" x2="8280" y2="53479"/>
                        <a14:foregroundMark x1="41083" y1="91366" x2="41083" y2="91366"/>
                        <a14:foregroundMark x1="90234" y1="42397" x2="90234" y2="42397"/>
                        <a14:foregroundMark x1="55732" y1="9665" x2="55732" y2="9665"/>
                        <a14:foregroundMark x1="92781" y1="36856" x2="92781" y2="36856"/>
                        <a14:foregroundMark x1="91826" y1="44459" x2="91826" y2="44459"/>
                        <a14:backgroundMark x1="92144" y1="43943" x2="92144" y2="43943"/>
                        <a14:backgroundMark x1="92144" y1="43943" x2="92144" y2="43943"/>
                        <a14:backgroundMark x1="92144" y1="44330" x2="92144" y2="44330"/>
                        <a14:backgroundMark x1="92144" y1="43943" x2="92144" y2="43943"/>
                        <a14:backgroundMark x1="91932" y1="44072" x2="91932" y2="44072"/>
                        <a14:backgroundMark x1="91932" y1="44459" x2="91932" y2="44459"/>
                        <a14:backgroundMark x1="91932" y1="44459" x2="91932" y2="44459"/>
                        <a14:backgroundMark x1="91932" y1="44072" x2="91932" y2="44072"/>
                        <a14:backgroundMark x1="91932" y1="44072" x2="91932" y2="44072"/>
                        <a14:backgroundMark x1="91932" y1="44459" x2="91932" y2="44459"/>
                        <a14:backgroundMark x1="91932" y1="44459" x2="91932" y2="44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2582" y="1310534"/>
            <a:ext cx="5981700" cy="4927600"/>
          </a:xfrm>
          <a:prstGeom prst="rect">
            <a:avLst/>
          </a:prstGeom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BD403F51-6616-6849-B834-8EEC5B440656}"/>
              </a:ext>
            </a:extLst>
          </p:cNvPr>
          <p:cNvSpPr/>
          <p:nvPr/>
        </p:nvSpPr>
        <p:spPr>
          <a:xfrm>
            <a:off x="3129951" y="1833112"/>
            <a:ext cx="5932098" cy="344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14021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1" grpId="1" animBg="1"/>
      <p:bldP spid="44" grpId="0"/>
      <p:bldP spid="44" grpId="1"/>
      <p:bldP spid="44" grpId="2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3C938C6-5C3C-AF45-A43B-8DC5747F6FEF}"/>
              </a:ext>
            </a:extLst>
          </p:cNvPr>
          <p:cNvSpPr/>
          <p:nvPr/>
        </p:nvSpPr>
        <p:spPr>
          <a:xfrm>
            <a:off x="-4767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Covering Space of Holed Pac-Man</a:t>
            </a:r>
          </a:p>
        </p:txBody>
      </p:sp>
      <p:pic>
        <p:nvPicPr>
          <p:cNvPr id="11" name="Board 5">
            <a:extLst>
              <a:ext uri="{FF2B5EF4-FFF2-40B4-BE49-F238E27FC236}">
                <a16:creationId xmlns:a16="http://schemas.microsoft.com/office/drawing/2014/main" id="{077ED68D-1D47-E44B-906E-916F7D60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2" name="Board 4">
            <a:extLst>
              <a:ext uri="{FF2B5EF4-FFF2-40B4-BE49-F238E27FC236}">
                <a16:creationId xmlns:a16="http://schemas.microsoft.com/office/drawing/2014/main" id="{04180AE2-2542-5B43-94EE-3D900313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3" name="Board 6">
            <a:extLst>
              <a:ext uri="{FF2B5EF4-FFF2-40B4-BE49-F238E27FC236}">
                <a16:creationId xmlns:a16="http://schemas.microsoft.com/office/drawing/2014/main" id="{1B34B77E-CA16-9A46-8F31-696FAEAD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4" name="Board 2">
            <a:extLst>
              <a:ext uri="{FF2B5EF4-FFF2-40B4-BE49-F238E27FC236}">
                <a16:creationId xmlns:a16="http://schemas.microsoft.com/office/drawing/2014/main" id="{E0BDD110-6CA4-7540-9B8E-6950A9E9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5" name="Board 1">
            <a:extLst>
              <a:ext uri="{FF2B5EF4-FFF2-40B4-BE49-F238E27FC236}">
                <a16:creationId xmlns:a16="http://schemas.microsoft.com/office/drawing/2014/main" id="{867F0AB6-D2B3-2744-A418-1A80D0D2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6" name="Board 3">
            <a:extLst>
              <a:ext uri="{FF2B5EF4-FFF2-40B4-BE49-F238E27FC236}">
                <a16:creationId xmlns:a16="http://schemas.microsoft.com/office/drawing/2014/main" id="{36CFA951-D288-A94B-8A1A-FABCBC8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7" name="Board 8">
            <a:extLst>
              <a:ext uri="{FF2B5EF4-FFF2-40B4-BE49-F238E27FC236}">
                <a16:creationId xmlns:a16="http://schemas.microsoft.com/office/drawing/2014/main" id="{D2058DEF-6933-9F46-9161-D9F139B5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8" name="Board 7">
            <a:extLst>
              <a:ext uri="{FF2B5EF4-FFF2-40B4-BE49-F238E27FC236}">
                <a16:creationId xmlns:a16="http://schemas.microsoft.com/office/drawing/2014/main" id="{46F143AC-E0AD-5C49-BA22-6B0E8E1C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19" name="Board 9">
            <a:extLst>
              <a:ext uri="{FF2B5EF4-FFF2-40B4-BE49-F238E27FC236}">
                <a16:creationId xmlns:a16="http://schemas.microsoft.com/office/drawing/2014/main" id="{F146A845-3581-3A49-9576-32B324B9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408176"/>
            <a:ext cx="4076700" cy="4020079"/>
          </a:xfrm>
          <a:prstGeom prst="rect">
            <a:avLst/>
          </a:prstGeom>
        </p:spPr>
      </p:pic>
      <p:pic>
        <p:nvPicPr>
          <p:cNvPr id="22" name="Covering Space">
            <a:extLst>
              <a:ext uri="{FF2B5EF4-FFF2-40B4-BE49-F238E27FC236}">
                <a16:creationId xmlns:a16="http://schemas.microsoft.com/office/drawing/2014/main" id="{481DC8C4-08F1-7B41-9F60-E0A4822E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65" y="838707"/>
            <a:ext cx="5875470" cy="5786177"/>
          </a:xfrm>
          <a:prstGeom prst="rect">
            <a:avLst/>
          </a:prstGeom>
        </p:spPr>
      </p:pic>
      <p:pic>
        <p:nvPicPr>
          <p:cNvPr id="23" name="Covering Space w/o Borders">
            <a:extLst>
              <a:ext uri="{FF2B5EF4-FFF2-40B4-BE49-F238E27FC236}">
                <a16:creationId xmlns:a16="http://schemas.microsoft.com/office/drawing/2014/main" id="{83C9198C-054D-D44C-9E68-D14B1DEF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85" y="839285"/>
            <a:ext cx="5869433" cy="57971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C3B000-A956-EB41-B45A-BAE78B0E15CD}"/>
              </a:ext>
            </a:extLst>
          </p:cNvPr>
          <p:cNvSpPr/>
          <p:nvPr/>
        </p:nvSpPr>
        <p:spPr>
          <a:xfrm>
            <a:off x="6091233" y="1783057"/>
            <a:ext cx="1990883" cy="1992530"/>
          </a:xfrm>
          <a:prstGeom prst="rect">
            <a:avLst/>
          </a:prstGeom>
          <a:noFill/>
          <a:ln w="762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EE2708A2-512C-BB4C-98F3-93560025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845" y="1282316"/>
            <a:ext cx="4778478" cy="4752508"/>
          </a:xfrm>
          <a:prstGeom prst="rect">
            <a:avLst/>
          </a:prstGeom>
        </p:spPr>
      </p:pic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E5E3534F-D4FD-A84B-BEAF-2691941D61CC}"/>
              </a:ext>
            </a:extLst>
          </p:cNvPr>
          <p:cNvSpPr/>
          <p:nvPr/>
        </p:nvSpPr>
        <p:spPr>
          <a:xfrm>
            <a:off x="7790517" y="765092"/>
            <a:ext cx="1415845" cy="1329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B360C7B3-EFD4-4645-8A52-1C6992A942F9}"/>
              </a:ext>
            </a:extLst>
          </p:cNvPr>
          <p:cNvSpPr/>
          <p:nvPr/>
        </p:nvSpPr>
        <p:spPr>
          <a:xfrm>
            <a:off x="2935508" y="763594"/>
            <a:ext cx="1415845" cy="1329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>
            <a:extLst>
              <a:ext uri="{FF2B5EF4-FFF2-40B4-BE49-F238E27FC236}">
                <a16:creationId xmlns:a16="http://schemas.microsoft.com/office/drawing/2014/main" id="{39E15C68-FD94-F04A-9A76-72CFD57F925B}"/>
              </a:ext>
            </a:extLst>
          </p:cNvPr>
          <p:cNvSpPr/>
          <p:nvPr/>
        </p:nvSpPr>
        <p:spPr>
          <a:xfrm>
            <a:off x="2935508" y="5412660"/>
            <a:ext cx="1415845" cy="1329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3DEC0007-221C-3B44-B505-A755E352291B}"/>
              </a:ext>
            </a:extLst>
          </p:cNvPr>
          <p:cNvSpPr/>
          <p:nvPr/>
        </p:nvSpPr>
        <p:spPr>
          <a:xfrm>
            <a:off x="7790517" y="5433032"/>
            <a:ext cx="1415845" cy="1329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85 L 0.16719 0.3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16719 0.298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149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0013 0.298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16719 -0.29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14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-0.16719 -0.294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0013 -0.2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16719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-0.16719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4A051EE-2585-B748-A2B2-458F3F3AD8B7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Something Different – Hyperbolic Geometry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0D6109-1F94-254E-BB28-B6C39D857199}"/>
              </a:ext>
            </a:extLst>
          </p:cNvPr>
          <p:cNvSpPr/>
          <p:nvPr/>
        </p:nvSpPr>
        <p:spPr>
          <a:xfrm>
            <a:off x="3579562" y="1343368"/>
            <a:ext cx="4964349" cy="47938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ular Arrow 3">
            <a:extLst>
              <a:ext uri="{FF2B5EF4-FFF2-40B4-BE49-F238E27FC236}">
                <a16:creationId xmlns:a16="http://schemas.microsoft.com/office/drawing/2014/main" id="{F6C7B6E8-0605-8242-8218-3D59D4B44245}"/>
              </a:ext>
            </a:extLst>
          </p:cNvPr>
          <p:cNvSpPr/>
          <p:nvPr/>
        </p:nvSpPr>
        <p:spPr>
          <a:xfrm rot="7412826">
            <a:off x="7976680" y="1705785"/>
            <a:ext cx="2373549" cy="280156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5726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5D40-8908-8140-BBFC-4B2DA6C2C935}"/>
                  </a:ext>
                </a:extLst>
              </p:cNvPr>
              <p:cNvSpPr txBox="1"/>
              <p:nvPr/>
            </p:nvSpPr>
            <p:spPr>
              <a:xfrm>
                <a:off x="9338554" y="1731523"/>
                <a:ext cx="1773242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5D40-8908-8140-BBFC-4B2DA6C2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554" y="1731523"/>
                <a:ext cx="1773242" cy="1862048"/>
              </a:xfrm>
              <a:prstGeom prst="rect">
                <a:avLst/>
              </a:prstGeom>
              <a:blipFill>
                <a:blip r:embed="rId2"/>
                <a:stretch>
                  <a:fillRect l="-4965" r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ircular Arrow 5">
            <a:extLst>
              <a:ext uri="{FF2B5EF4-FFF2-40B4-BE49-F238E27FC236}">
                <a16:creationId xmlns:a16="http://schemas.microsoft.com/office/drawing/2014/main" id="{F662F339-5264-9F46-8047-4ED5F017EADB}"/>
              </a:ext>
            </a:extLst>
          </p:cNvPr>
          <p:cNvSpPr/>
          <p:nvPr/>
        </p:nvSpPr>
        <p:spPr>
          <a:xfrm rot="17378631">
            <a:off x="4553263" y="3147810"/>
            <a:ext cx="2373549" cy="2801566"/>
          </a:xfrm>
          <a:prstGeom prst="circularArrow">
            <a:avLst>
              <a:gd name="adj1" fmla="val 8747"/>
              <a:gd name="adj2" fmla="val 1142319"/>
              <a:gd name="adj3" fmla="val 20437335"/>
              <a:gd name="adj4" fmla="val 14549662"/>
              <a:gd name="adj5" fmla="val 8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F5A5E-043C-ED44-A3CE-F8B976E62F47}"/>
                  </a:ext>
                </a:extLst>
              </p:cNvPr>
              <p:cNvSpPr txBox="1"/>
              <p:nvPr/>
            </p:nvSpPr>
            <p:spPr>
              <a:xfrm>
                <a:off x="4204141" y="4491765"/>
                <a:ext cx="9845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F5A5E-043C-ED44-A3CE-F8B976E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41" y="4491765"/>
                <a:ext cx="984565" cy="1323439"/>
              </a:xfrm>
              <a:prstGeom prst="rect">
                <a:avLst/>
              </a:prstGeom>
              <a:blipFill>
                <a:blip r:embed="rId3"/>
                <a:stretch>
                  <a:fillRect l="-13924" r="-12658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Block Arc 8">
            <a:extLst>
              <a:ext uri="{FF2B5EF4-FFF2-40B4-BE49-F238E27FC236}">
                <a16:creationId xmlns:a16="http://schemas.microsoft.com/office/drawing/2014/main" id="{9B987795-2CF7-A74A-AD72-1F02EBA0CFB3}"/>
              </a:ext>
            </a:extLst>
          </p:cNvPr>
          <p:cNvSpPr/>
          <p:nvPr/>
        </p:nvSpPr>
        <p:spPr>
          <a:xfrm>
            <a:off x="2230644" y="3220421"/>
            <a:ext cx="4661069" cy="3377864"/>
          </a:xfrm>
          <a:prstGeom prst="blockArc">
            <a:avLst>
              <a:gd name="adj1" fmla="val 16394847"/>
              <a:gd name="adj2" fmla="val 21533901"/>
              <a:gd name="adj3" fmla="val 1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353F5F-13C5-DC42-84B6-46BABE45CD12}"/>
              </a:ext>
            </a:extLst>
          </p:cNvPr>
          <p:cNvSpPr>
            <a:spLocks noChangeAspect="1"/>
          </p:cNvSpPr>
          <p:nvPr/>
        </p:nvSpPr>
        <p:spPr>
          <a:xfrm>
            <a:off x="6750436" y="4973280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776C9F-49F0-8C40-B982-745A2A7F908F}"/>
              </a:ext>
            </a:extLst>
          </p:cNvPr>
          <p:cNvSpPr>
            <a:spLocks noChangeAspect="1"/>
          </p:cNvSpPr>
          <p:nvPr/>
        </p:nvSpPr>
        <p:spPr>
          <a:xfrm>
            <a:off x="4353979" y="3199168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E5182C0-4D1F-D741-A006-3672DDBB44F9}"/>
              </a:ext>
            </a:extLst>
          </p:cNvPr>
          <p:cNvSpPr>
            <a:spLocks noChangeAspect="1"/>
          </p:cNvSpPr>
          <p:nvPr/>
        </p:nvSpPr>
        <p:spPr>
          <a:xfrm rot="1214714">
            <a:off x="6487044" y="2412835"/>
            <a:ext cx="755384" cy="69870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F4BCEB88-5830-5342-A105-DC2DAFC14EAB}"/>
              </a:ext>
            </a:extLst>
          </p:cNvPr>
          <p:cNvSpPr>
            <a:spLocks noChangeAspect="1"/>
          </p:cNvSpPr>
          <p:nvPr/>
        </p:nvSpPr>
        <p:spPr>
          <a:xfrm rot="3097125">
            <a:off x="5441000" y="3083452"/>
            <a:ext cx="1285198" cy="118877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D9614EC-81CC-B643-91ED-246D1B6BA74D}"/>
              </a:ext>
            </a:extLst>
          </p:cNvPr>
          <p:cNvSpPr>
            <a:spLocks noChangeAspect="1"/>
          </p:cNvSpPr>
          <p:nvPr/>
        </p:nvSpPr>
        <p:spPr>
          <a:xfrm rot="17017832">
            <a:off x="7978247" y="3667326"/>
            <a:ext cx="214060" cy="19799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B5603EC-DB48-4E42-9558-9A73A585FFAF}"/>
              </a:ext>
            </a:extLst>
          </p:cNvPr>
          <p:cNvSpPr>
            <a:spLocks noChangeAspect="1"/>
          </p:cNvSpPr>
          <p:nvPr/>
        </p:nvSpPr>
        <p:spPr>
          <a:xfrm rot="1214714">
            <a:off x="8277497" y="4109283"/>
            <a:ext cx="101944" cy="94295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5561312-2B4D-7843-A51C-AC4199B09F2C}"/>
              </a:ext>
            </a:extLst>
          </p:cNvPr>
          <p:cNvSpPr>
            <a:spLocks noChangeAspect="1"/>
          </p:cNvSpPr>
          <p:nvPr/>
        </p:nvSpPr>
        <p:spPr>
          <a:xfrm rot="20413522">
            <a:off x="7353820" y="3040885"/>
            <a:ext cx="465170" cy="43026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CC90403-B188-7C4D-A147-0ED968471D4A}"/>
              </a:ext>
            </a:extLst>
          </p:cNvPr>
          <p:cNvSpPr/>
          <p:nvPr/>
        </p:nvSpPr>
        <p:spPr>
          <a:xfrm rot="10800000">
            <a:off x="3579561" y="3625443"/>
            <a:ext cx="4964348" cy="418322"/>
          </a:xfrm>
          <a:prstGeom prst="arc">
            <a:avLst>
              <a:gd name="adj1" fmla="val 10793306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A111054-CADB-1C49-BE9F-BFCBE1AAAB31}"/>
              </a:ext>
            </a:extLst>
          </p:cNvPr>
          <p:cNvSpPr/>
          <p:nvPr/>
        </p:nvSpPr>
        <p:spPr>
          <a:xfrm>
            <a:off x="3579561" y="3531124"/>
            <a:ext cx="4964348" cy="418322"/>
          </a:xfrm>
          <a:prstGeom prst="arc">
            <a:avLst>
              <a:gd name="adj1" fmla="val 10793306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4322859B-B769-D14E-9AE4-2877C61C28F3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Hyperbolic Pac-Man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FAB390-C526-A343-9892-B86517C6228A}"/>
              </a:ext>
            </a:extLst>
          </p:cNvPr>
          <p:cNvSpPr/>
          <p:nvPr/>
        </p:nvSpPr>
        <p:spPr>
          <a:xfrm>
            <a:off x="3364800" y="963426"/>
            <a:ext cx="5462399" cy="532790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clothing, ax&#10;&#10;Description automatically generated">
            <a:extLst>
              <a:ext uri="{FF2B5EF4-FFF2-40B4-BE49-F238E27FC236}">
                <a16:creationId xmlns:a16="http://schemas.microsoft.com/office/drawing/2014/main" id="{BAC777E5-6F00-A24A-91A7-FE46794B8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8" b="89983" l="9935" r="89984">
                        <a14:foregroundMark x1="48941" y1="9338" x2="48941" y2="9338"/>
                        <a14:foregroundMark x1="85261" y1="9338" x2="85261" y2="9338"/>
                      </a14:backgroundRemoval>
                    </a14:imgEffect>
                  </a14:imgLayer>
                </a14:imgProps>
              </a:ext>
            </a:extLst>
          </a:blip>
          <a:srcRect l="8368" t="5901" r="11127" b="10214"/>
          <a:stretch/>
        </p:blipFill>
        <p:spPr>
          <a:xfrm rot="2569933">
            <a:off x="4031173" y="1518791"/>
            <a:ext cx="4073806" cy="40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3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69EEB77-B61A-3947-B4AA-D438EA656CEB}"/>
              </a:ext>
            </a:extLst>
          </p:cNvPr>
          <p:cNvSpPr/>
          <p:nvPr/>
        </p:nvSpPr>
        <p:spPr>
          <a:xfrm>
            <a:off x="633601" y="1057555"/>
            <a:ext cx="5462399" cy="532790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F170DE8-5391-6049-9127-0A6645EE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833" b="81889" l="23785" r="58576">
                        <a14:foregroundMark x1="39792" y1="28833" x2="39792" y2="28833"/>
                      </a14:backgroundRemoval>
                    </a14:imgEffect>
                  </a14:imgLayer>
                </a14:imgProps>
              </a:ext>
            </a:extLst>
          </a:blip>
          <a:srcRect l="22999" t="26756" r="41133" b="17451"/>
          <a:stretch/>
        </p:blipFill>
        <p:spPr>
          <a:xfrm rot="2713783">
            <a:off x="1322135" y="1683287"/>
            <a:ext cx="4164917" cy="40489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ED1E72B-D706-B943-A0C2-903BB6DACB79}"/>
              </a:ext>
            </a:extLst>
          </p:cNvPr>
          <p:cNvSpPr/>
          <p:nvPr/>
        </p:nvSpPr>
        <p:spPr>
          <a:xfrm>
            <a:off x="3001181" y="3519801"/>
            <a:ext cx="403412" cy="403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oard" descr="A red traffic light&#10;&#10;Description automatically generated">
            <a:extLst>
              <a:ext uri="{FF2B5EF4-FFF2-40B4-BE49-F238E27FC236}">
                <a16:creationId xmlns:a16="http://schemas.microsoft.com/office/drawing/2014/main" id="{D618C959-F012-C544-8335-0F045AEC0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46" y="1070913"/>
            <a:ext cx="5314546" cy="5314546"/>
          </a:xfrm>
          <a:prstGeom prst="rect">
            <a:avLst/>
          </a:prstGeom>
        </p:spPr>
      </p:pic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D5BBA25F-30BB-8049-9E56-AC031D008373}"/>
              </a:ext>
            </a:extLst>
          </p:cNvPr>
          <p:cNvSpPr>
            <a:spLocks noChangeAspect="1"/>
          </p:cNvSpPr>
          <p:nvPr/>
        </p:nvSpPr>
        <p:spPr>
          <a:xfrm>
            <a:off x="8470972" y="3007577"/>
            <a:ext cx="1439694" cy="1439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t Circle">
            <a:extLst>
              <a:ext uri="{FF2B5EF4-FFF2-40B4-BE49-F238E27FC236}">
                <a16:creationId xmlns:a16="http://schemas.microsoft.com/office/drawing/2014/main" id="{FD34270A-8B75-9C4A-A8A6-D7E5062A0485}"/>
              </a:ext>
            </a:extLst>
          </p:cNvPr>
          <p:cNvSpPr/>
          <p:nvPr/>
        </p:nvSpPr>
        <p:spPr>
          <a:xfrm>
            <a:off x="7661688" y="4057305"/>
            <a:ext cx="584200" cy="584200"/>
          </a:xfrm>
          <a:prstGeom prst="donut">
            <a:avLst>
              <a:gd name="adj" fmla="val 11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inish Circle">
            <a:extLst>
              <a:ext uri="{FF2B5EF4-FFF2-40B4-BE49-F238E27FC236}">
                <a16:creationId xmlns:a16="http://schemas.microsoft.com/office/drawing/2014/main" id="{59657A3C-805B-DF4B-8A62-D6E8312CD1D9}"/>
              </a:ext>
            </a:extLst>
          </p:cNvPr>
          <p:cNvSpPr/>
          <p:nvPr/>
        </p:nvSpPr>
        <p:spPr>
          <a:xfrm>
            <a:off x="10122479" y="2715477"/>
            <a:ext cx="584200" cy="584200"/>
          </a:xfrm>
          <a:prstGeom prst="donut">
            <a:avLst>
              <a:gd name="adj" fmla="val 1181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70F4CC4-E3CF-1C4C-890F-F5060987AED0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Finding the Geodesic</a:t>
            </a:r>
          </a:p>
        </p:txBody>
      </p:sp>
      <p:sp>
        <p:nvSpPr>
          <p:cNvPr id="12" name="Start Circle">
            <a:extLst>
              <a:ext uri="{FF2B5EF4-FFF2-40B4-BE49-F238E27FC236}">
                <a16:creationId xmlns:a16="http://schemas.microsoft.com/office/drawing/2014/main" id="{FAC52A61-91FD-A443-9BE1-5A0171751005}"/>
              </a:ext>
            </a:extLst>
          </p:cNvPr>
          <p:cNvSpPr/>
          <p:nvPr/>
        </p:nvSpPr>
        <p:spPr>
          <a:xfrm>
            <a:off x="2891118" y="2628886"/>
            <a:ext cx="541863" cy="517725"/>
          </a:xfrm>
          <a:prstGeom prst="donut">
            <a:avLst>
              <a:gd name="adj" fmla="val 11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inish Circle">
            <a:extLst>
              <a:ext uri="{FF2B5EF4-FFF2-40B4-BE49-F238E27FC236}">
                <a16:creationId xmlns:a16="http://schemas.microsoft.com/office/drawing/2014/main" id="{E4D6F32C-C67C-1640-9675-D6CA116F18E7}"/>
              </a:ext>
            </a:extLst>
          </p:cNvPr>
          <p:cNvSpPr/>
          <p:nvPr/>
        </p:nvSpPr>
        <p:spPr>
          <a:xfrm>
            <a:off x="3818965" y="3519801"/>
            <a:ext cx="549926" cy="537504"/>
          </a:xfrm>
          <a:prstGeom prst="donut">
            <a:avLst>
              <a:gd name="adj" fmla="val 1181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AD86D1C1-D551-9441-ABCA-FB8004C8228B}"/>
              </a:ext>
            </a:extLst>
          </p:cNvPr>
          <p:cNvSpPr/>
          <p:nvPr/>
        </p:nvSpPr>
        <p:spPr>
          <a:xfrm rot="20750258">
            <a:off x="7886695" y="2482285"/>
            <a:ext cx="2683826" cy="2494371"/>
          </a:xfrm>
          <a:prstGeom prst="blockArc">
            <a:avLst>
              <a:gd name="adj1" fmla="val 11206324"/>
              <a:gd name="adj2" fmla="val 19622543"/>
              <a:gd name="adj3" fmla="val 0"/>
            </a:avLst>
          </a:prstGeom>
          <a:solidFill>
            <a:schemeClr val="bg1"/>
          </a:solidFill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7C7409C7-2426-0243-8617-2439D17BC43F}"/>
              </a:ext>
            </a:extLst>
          </p:cNvPr>
          <p:cNvSpPr/>
          <p:nvPr/>
        </p:nvSpPr>
        <p:spPr>
          <a:xfrm rot="13648607">
            <a:off x="3186549" y="1413924"/>
            <a:ext cx="2234967" cy="2720233"/>
          </a:xfrm>
          <a:prstGeom prst="blockArc">
            <a:avLst>
              <a:gd name="adj1" fmla="val 14737591"/>
              <a:gd name="adj2" fmla="val 17531399"/>
              <a:gd name="adj3" fmla="val 0"/>
            </a:avLst>
          </a:prstGeom>
          <a:solidFill>
            <a:schemeClr val="bg1"/>
          </a:solidFill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9456E-4424-FD49-BA07-AE78981E6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19" b="96154" l="2703" r="94144">
                        <a14:foregroundMark x1="3153" y1="43162" x2="3153" y2="43162"/>
                        <a14:foregroundMark x1="45946" y1="10256" x2="45946" y2="10256"/>
                        <a14:foregroundMark x1="55405" y1="3846" x2="55405" y2="3846"/>
                        <a14:foregroundMark x1="90991" y1="24359" x2="90991" y2="24359"/>
                        <a14:foregroundMark x1="54054" y1="96154" x2="54054" y2="96154"/>
                        <a14:foregroundMark x1="94144" y1="24359" x2="94144" y2="24359"/>
                        <a14:foregroundMark x1="91441" y1="81197" x2="91441" y2="81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89810">
            <a:off x="2994535" y="2711180"/>
            <a:ext cx="335026" cy="353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517A2E-5AD5-094B-B9F3-9ADE6A440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9" b="96154" l="2703" r="94144">
                        <a14:foregroundMark x1="3153" y1="43162" x2="3153" y2="43162"/>
                        <a14:foregroundMark x1="45946" y1="10256" x2="45946" y2="10256"/>
                        <a14:foregroundMark x1="55405" y1="3846" x2="55405" y2="3846"/>
                        <a14:foregroundMark x1="90991" y1="24359" x2="90991" y2="24359"/>
                        <a14:foregroundMark x1="54054" y1="96154" x2="54054" y2="96154"/>
                        <a14:foregroundMark x1="94144" y1="24359" x2="94144" y2="24359"/>
                        <a14:foregroundMark x1="91441" y1="81197" x2="91441" y2="81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786275" y="4172837"/>
            <a:ext cx="335026" cy="3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4.81481E-6 C -0.00338 0.04584 -0.00677 0.09237 0.00612 0.11436 C 0.01875 0.13635 0.04727 0.1338 0.07618 0.13056 " pathEditMode="relative" rAng="0" ptsTypes="AAA">
                                      <p:cBhvr>
                                        <p:cTn id="14" dur="3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6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7.40741E-7 C -0.00781 -0.08426 -0.01497 -0.16782 0.00274 -0.21458 C 0.02084 -0.26157 0.07448 -0.28519 0.10756 -0.28195 C 0.14076 -0.2787 0.20183 -0.19491 0.20183 -0.19468 L 0.20183 -0.19491 " pathEditMode="relative" rAng="0" ptsTypes="AAAAA">
                                      <p:cBhvr>
                                        <p:cTn id="16" dur="3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1412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4DFFA4-6464-594E-8471-AC94B389286B}"/>
              </a:ext>
            </a:extLst>
          </p:cNvPr>
          <p:cNvSpPr/>
          <p:nvPr/>
        </p:nvSpPr>
        <p:spPr>
          <a:xfrm>
            <a:off x="3364800" y="1044855"/>
            <a:ext cx="5462399" cy="532790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640F0B8-D779-274C-BDDD-8FE3DBBA3BC9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Covering Space – Tiling the Poincar</a:t>
            </a:r>
            <a:r>
              <a:rPr lang="en-US" sz="4800" b="1" dirty="0"/>
              <a:t>é</a:t>
            </a:r>
            <a:r>
              <a:rPr lang="en-US" sz="4800" b="1" dirty="0">
                <a:solidFill>
                  <a:schemeClr val="tx1"/>
                </a:solidFill>
              </a:rPr>
              <a:t> Disc</a:t>
            </a:r>
          </a:p>
        </p:txBody>
      </p:sp>
      <p:pic>
        <p:nvPicPr>
          <p:cNvPr id="8" name="UR Tesselation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1B19DA-BE6A-7D46-96C6-CD1B757A71A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0" b="88778" l="7153" r="50069">
                        <a14:foregroundMark x1="8785" y1="59833" x2="8785" y2="59833"/>
                        <a14:foregroundMark x1="47569" y1="86833" x2="47569" y2="86833"/>
                        <a14:foregroundMark x1="7187" y1="59556" x2="7187" y2="59556"/>
                        <a14:foregroundMark x1="50104" y1="88778" x2="50104" y2="88778"/>
                        <a14:foregroundMark x1="31528" y1="26000" x2="31528" y2="26000"/>
                      </a14:backgroundRemoval>
                    </a14:imgEffect>
                  </a14:imgLayer>
                </a14:imgProps>
              </a:ext>
            </a:extLst>
          </a:blip>
          <a:srcRect l="6018" t="18876" r="47569" b="7075"/>
          <a:stretch/>
        </p:blipFill>
        <p:spPr>
          <a:xfrm rot="20047769">
            <a:off x="4991059" y="627444"/>
            <a:ext cx="3294439" cy="4092549"/>
          </a:xfrm>
          <a:prstGeom prst="rect">
            <a:avLst/>
          </a:prstGeom>
        </p:spPr>
      </p:pic>
      <p:pic>
        <p:nvPicPr>
          <p:cNvPr id="11" name="UR Tesselation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8D11E1-E81B-3948-90C7-645D4A2245E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00" b="88778" l="7153" r="50069">
                        <a14:foregroundMark x1="8785" y1="59833" x2="8785" y2="59833"/>
                        <a14:foregroundMark x1="47569" y1="86833" x2="47569" y2="86833"/>
                        <a14:foregroundMark x1="7187" y1="59556" x2="7187" y2="59556"/>
                        <a14:foregroundMark x1="50104" y1="88778" x2="50104" y2="88778"/>
                        <a14:foregroundMark x1="31528" y1="26000" x2="31528" y2="26000"/>
                      </a14:backgroundRemoval>
                    </a14:imgEffect>
                  </a14:imgLayer>
                </a14:imgProps>
              </a:ext>
            </a:extLst>
          </a:blip>
          <a:srcRect l="6018" t="18876" r="47569" b="7075"/>
          <a:stretch/>
        </p:blipFill>
        <p:spPr>
          <a:xfrm rot="9718574">
            <a:off x="3794698" y="2659916"/>
            <a:ext cx="4176137" cy="4051234"/>
          </a:xfrm>
          <a:prstGeom prst="rect">
            <a:avLst/>
          </a:prstGeom>
        </p:spPr>
      </p:pic>
      <p:pic>
        <p:nvPicPr>
          <p:cNvPr id="12" name="UR Tesselation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A4618-26F5-E045-9A5D-AB95DDC2302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000" b="88778" l="7153" r="50069">
                        <a14:foregroundMark x1="8785" y1="59833" x2="8785" y2="59833"/>
                        <a14:foregroundMark x1="47569" y1="86833" x2="47569" y2="86833"/>
                        <a14:foregroundMark x1="7187" y1="59556" x2="7187" y2="59556"/>
                        <a14:foregroundMark x1="50104" y1="88778" x2="50104" y2="88778"/>
                        <a14:foregroundMark x1="31528" y1="26000" x2="31528" y2="26000"/>
                      </a14:backgroundRemoval>
                    </a14:imgEffect>
                  </a14:imgLayer>
                </a14:imgProps>
              </a:ext>
            </a:extLst>
          </a:blip>
          <a:srcRect l="6018" t="18876" r="47569" b="7075"/>
          <a:stretch/>
        </p:blipFill>
        <p:spPr>
          <a:xfrm rot="3839013">
            <a:off x="5490602" y="2213860"/>
            <a:ext cx="3294439" cy="3947021"/>
          </a:xfrm>
          <a:prstGeom prst="rect">
            <a:avLst/>
          </a:prstGeom>
        </p:spPr>
      </p:pic>
      <p:pic>
        <p:nvPicPr>
          <p:cNvPr id="13" name="UR Tesselation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7E821A-2D0F-994A-9483-8EAB310259B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00" b="88778" l="7153" r="50069">
                        <a14:foregroundMark x1="8785" y1="59833" x2="8785" y2="59833"/>
                        <a14:foregroundMark x1="47569" y1="86833" x2="47569" y2="86833"/>
                        <a14:foregroundMark x1="7187" y1="59556" x2="7187" y2="59556"/>
                        <a14:foregroundMark x1="50104" y1="88778" x2="50104" y2="88778"/>
                        <a14:foregroundMark x1="31528" y1="26000" x2="31528" y2="26000"/>
                      </a14:backgroundRemoval>
                    </a14:imgEffect>
                  </a14:imgLayer>
                </a14:imgProps>
              </a:ext>
            </a:extLst>
          </a:blip>
          <a:srcRect l="6018" t="18876" r="47569" b="7075"/>
          <a:stretch/>
        </p:blipFill>
        <p:spPr>
          <a:xfrm rot="14978056">
            <a:off x="3300179" y="1149418"/>
            <a:ext cx="3294439" cy="3947021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BBA53C6-4AA6-FC45-95EC-A48E16167D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24" b="91103" l="6661" r="89876">
                        <a14:foregroundMark x1="11723" y1="9574" x2="11723" y2="9574"/>
                        <a14:foregroundMark x1="10657" y1="8704" x2="10657" y2="8704"/>
                        <a14:foregroundMark x1="87300" y1="8124" x2="87300" y2="8124"/>
                        <a14:foregroundMark x1="90053" y1="90135" x2="90053" y2="90135"/>
                        <a14:foregroundMark x1="8259" y1="89265" x2="8259" y2="89265"/>
                        <a14:foregroundMark x1="6661" y1="91103" x2="6661" y2="91103"/>
                      </a14:backgroundRemoval>
                    </a14:imgEffect>
                  </a14:imgLayer>
                </a14:imgProps>
              </a:ext>
            </a:extLst>
          </a:blip>
          <a:srcRect l="6739" t="3209" r="5948" b="7297"/>
          <a:stretch/>
        </p:blipFill>
        <p:spPr>
          <a:xfrm rot="2699657">
            <a:off x="4116417" y="1700501"/>
            <a:ext cx="4131444" cy="38886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93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A8A5ECF-0C1A-8444-8B11-E1721775C62A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Topology Recap for the Punctured Torus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34A95-41E6-814C-B36F-E0BC73EB1876}"/>
              </a:ext>
            </a:extLst>
          </p:cNvPr>
          <p:cNvSpPr txBox="1"/>
          <p:nvPr/>
        </p:nvSpPr>
        <p:spPr>
          <a:xfrm>
            <a:off x="517730" y="4910626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Fundamental Polygon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DB507-C133-ED4A-8989-5C1176A4DFC5}"/>
              </a:ext>
            </a:extLst>
          </p:cNvPr>
          <p:cNvSpPr txBox="1"/>
          <p:nvPr/>
        </p:nvSpPr>
        <p:spPr>
          <a:xfrm>
            <a:off x="4444193" y="4938527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Quotient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3E78B-778B-5540-B482-980A9D534A49}"/>
              </a:ext>
            </a:extLst>
          </p:cNvPr>
          <p:cNvSpPr txBox="1"/>
          <p:nvPr/>
        </p:nvSpPr>
        <p:spPr>
          <a:xfrm>
            <a:off x="8370656" y="5259845"/>
            <a:ext cx="350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Covering Space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8A4E52-2468-6645-A502-B30E5DFA443F}"/>
              </a:ext>
            </a:extLst>
          </p:cNvPr>
          <p:cNvSpPr/>
          <p:nvPr/>
        </p:nvSpPr>
        <p:spPr>
          <a:xfrm>
            <a:off x="189139" y="1323777"/>
            <a:ext cx="3566471" cy="34202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61B902-398D-D245-B46D-2A957382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4" b="91103" l="6661" r="89876">
                        <a14:foregroundMark x1="11723" y1="9574" x2="11723" y2="9574"/>
                        <a14:foregroundMark x1="10657" y1="8704" x2="10657" y2="8704"/>
                        <a14:foregroundMark x1="87300" y1="8124" x2="87300" y2="8124"/>
                        <a14:foregroundMark x1="90053" y1="90135" x2="90053" y2="90135"/>
                        <a14:foregroundMark x1="8259" y1="89265" x2="8259" y2="89265"/>
                        <a14:foregroundMark x1="6661" y1="91103" x2="6661" y2="91103"/>
                      </a14:backgroundRemoval>
                    </a14:imgEffect>
                  </a14:imgLayer>
                </a14:imgProps>
              </a:ext>
            </a:extLst>
          </a:blip>
          <a:srcRect l="6739" t="3209" r="5948" b="7297"/>
          <a:stretch/>
        </p:blipFill>
        <p:spPr>
          <a:xfrm rot="2699657">
            <a:off x="691724" y="1741299"/>
            <a:ext cx="2697309" cy="2538767"/>
          </a:xfrm>
          <a:prstGeom prst="rect">
            <a:avLst/>
          </a:prstGeom>
          <a:ln>
            <a:noFill/>
          </a:ln>
        </p:spPr>
      </p:pic>
      <p:pic>
        <p:nvPicPr>
          <p:cNvPr id="38" name="Picture 37" descr="A picture containing object&#10;&#10;Description automatically generated">
            <a:extLst>
              <a:ext uri="{FF2B5EF4-FFF2-40B4-BE49-F238E27FC236}">
                <a16:creationId xmlns:a16="http://schemas.microsoft.com/office/drawing/2014/main" id="{10088806-D836-264A-9659-9D1D633C6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348"/>
                    </a14:imgEffect>
                    <a14:imgEffect>
                      <a14:saturation sat="1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9252" y="1714500"/>
            <a:ext cx="3581400" cy="34290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FB31C6F0-5587-B84A-BEAC-598CD6E9EDC8}"/>
              </a:ext>
            </a:extLst>
          </p:cNvPr>
          <p:cNvSpPr/>
          <p:nvPr/>
        </p:nvSpPr>
        <p:spPr>
          <a:xfrm>
            <a:off x="8436388" y="1307712"/>
            <a:ext cx="3566471" cy="34202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0" h="254000"/>
            <a:bevelB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tent in the dark&#10;&#10;Description automatically generated">
            <a:extLst>
              <a:ext uri="{FF2B5EF4-FFF2-40B4-BE49-F238E27FC236}">
                <a16:creationId xmlns:a16="http://schemas.microsoft.com/office/drawing/2014/main" id="{F9BE86D8-2F7E-F14F-BA8C-38E2F2A502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8" t="9587" r="5652" b="8576"/>
          <a:stretch/>
        </p:blipFill>
        <p:spPr>
          <a:xfrm>
            <a:off x="8247246" y="1166609"/>
            <a:ext cx="3944754" cy="370245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4336EA-CC9D-784E-A8B1-1E3EBB0E9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4" b="90374" l="8660" r="90000">
                        <a14:foregroundMark x1="30412" y1="90517" x2="30412" y2="90517"/>
                        <a14:backgroundMark x1="7835" y1="66810" x2="7835" y2="66810"/>
                        <a14:backgroundMark x1="7113" y1="61063" x2="8144" y2="84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610" y="965990"/>
            <a:ext cx="5536438" cy="39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9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1ED4B-2155-894F-8F33-B8A8275FEF05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One Last Demonstration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D5F2F3D-6CE3-F940-A337-854507357700}"/>
              </a:ext>
            </a:extLst>
          </p:cNvPr>
          <p:cNvSpPr/>
          <p:nvPr/>
        </p:nvSpPr>
        <p:spPr>
          <a:xfrm>
            <a:off x="3129951" y="1833112"/>
            <a:ext cx="5932098" cy="344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Movie</a:t>
            </a:r>
          </a:p>
        </p:txBody>
      </p:sp>
    </p:spTree>
    <p:extLst>
      <p:ext uri="{BB962C8B-B14F-4D97-AF65-F5344CB8AC3E}">
        <p14:creationId xmlns:p14="http://schemas.microsoft.com/office/powerpoint/2010/main" val="15217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">
                <a:extLst>
                  <a:ext uri="{FF2B5EF4-FFF2-40B4-BE49-F238E27FC236}">
                    <a16:creationId xmlns:a16="http://schemas.microsoft.com/office/drawing/2014/main" id="{7BC45DFA-1CDF-C04B-9988-CE5BF8EB395E}"/>
                  </a:ext>
                </a:extLst>
              </p:cNvPr>
              <p:cNvSpPr/>
              <p:nvPr/>
            </p:nvSpPr>
            <p:spPr>
              <a:xfrm>
                <a:off x="0" y="567380"/>
                <a:ext cx="12192000" cy="8092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∙ ∙ ∙ 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</a:rPr>
                  <a:t>Thank You!</a:t>
                </a:r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endParaRPr lang="en-US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">
                <a:extLst>
                  <a:ext uri="{FF2B5EF4-FFF2-40B4-BE49-F238E27FC236}">
                    <a16:creationId xmlns:a16="http://schemas.microsoft.com/office/drawing/2014/main" id="{7BC45DFA-1CDF-C04B-9988-CE5BF8EB3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380"/>
                <a:ext cx="12192000" cy="809298"/>
              </a:xfrm>
              <a:prstGeom prst="rect">
                <a:avLst/>
              </a:prstGeom>
              <a:blipFill>
                <a:blip r:embed="rId2"/>
                <a:stretch>
                  <a:fillRect t="-34375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">
            <a:extLst>
              <a:ext uri="{FF2B5EF4-FFF2-40B4-BE49-F238E27FC236}">
                <a16:creationId xmlns:a16="http://schemas.microsoft.com/office/drawing/2014/main" id="{5F3BD98A-6BD3-404B-86D7-B041542EE650}"/>
              </a:ext>
            </a:extLst>
          </p:cNvPr>
          <p:cNvSpPr/>
          <p:nvPr/>
        </p:nvSpPr>
        <p:spPr>
          <a:xfrm>
            <a:off x="0" y="1789958"/>
            <a:ext cx="12192000" cy="3100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Ajeet Gary</a:t>
            </a:r>
          </a:p>
          <a:p>
            <a:r>
              <a:rPr lang="en-US" sz="3200" dirty="0">
                <a:solidFill>
                  <a:schemeClr val="tx1"/>
                </a:solidFill>
              </a:rPr>
              <a:t>University of Maryland</a:t>
            </a:r>
          </a:p>
          <a:p>
            <a:r>
              <a:rPr lang="en-US" sz="3200" dirty="0">
                <a:solidFill>
                  <a:schemeClr val="tx1"/>
                </a:solidFill>
              </a:rPr>
              <a:t>Experimental Geometry Lab</a:t>
            </a:r>
          </a:p>
          <a:p>
            <a:r>
              <a:rPr lang="en-US" sz="3200" dirty="0">
                <a:solidFill>
                  <a:schemeClr val="tx1"/>
                </a:solidFill>
              </a:rPr>
              <a:t>Research Advisor: Dr. William Goldman</a:t>
            </a:r>
          </a:p>
          <a:p>
            <a:r>
              <a:rPr lang="en-US" sz="3200" dirty="0">
                <a:solidFill>
                  <a:schemeClr val="tx1"/>
                </a:solidFill>
              </a:rPr>
              <a:t>REU: Summer@ICERM 2018 at Brown University</a:t>
            </a:r>
          </a:p>
          <a:p>
            <a:r>
              <a:rPr lang="en-US" sz="3200" dirty="0">
                <a:solidFill>
                  <a:schemeClr val="tx1"/>
                </a:solidFill>
              </a:rPr>
              <a:t>All models made in Wolfram Mathematica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994AE-AE74-B943-AD50-C0870F66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9" y="4902361"/>
            <a:ext cx="1726095" cy="1726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59AA8-F288-F547-9FDC-1F6C86F40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313" l="1563" r="95313">
                        <a14:foregroundMark x1="28125" y1="13281" x2="28125" y2="13281"/>
                        <a14:foregroundMark x1="28125" y1="10156" x2="28125" y2="10156"/>
                        <a14:foregroundMark x1="35156" y1="10156" x2="35156" y2="10156"/>
                        <a14:foregroundMark x1="61328" y1="13281" x2="61328" y2="13281"/>
                        <a14:foregroundMark x1="61328" y1="23047" x2="61328" y2="23047"/>
                        <a14:foregroundMark x1="73828" y1="26563" x2="73828" y2="26563"/>
                        <a14:foregroundMark x1="71875" y1="37891" x2="71875" y2="37891"/>
                        <a14:foregroundMark x1="71094" y1="48438" x2="71094" y2="48438"/>
                        <a14:foregroundMark x1="80078" y1="53516" x2="80078" y2="53516"/>
                        <a14:foregroundMark x1="89844" y1="53516" x2="89844" y2="53516"/>
                        <a14:foregroundMark x1="90625" y1="45313" x2="90625" y2="45313"/>
                        <a14:foregroundMark x1="90625" y1="45313" x2="90625" y2="45313"/>
                        <a14:foregroundMark x1="90625" y1="45313" x2="90625" y2="45313"/>
                        <a14:foregroundMark x1="75391" y1="23047" x2="75391" y2="23047"/>
                        <a14:foregroundMark x1="69531" y1="19141" x2="69531" y2="19141"/>
                        <a14:foregroundMark x1="72656" y1="19922" x2="72656" y2="19922"/>
                        <a14:foregroundMark x1="76953" y1="20703" x2="76953" y2="20703"/>
                        <a14:foregroundMark x1="68750" y1="14063" x2="68750" y2="14063"/>
                        <a14:foregroundMark x1="60547" y1="11719" x2="60547" y2="11719"/>
                        <a14:foregroundMark x1="59766" y1="35547" x2="59766" y2="35547"/>
                        <a14:foregroundMark x1="62109" y1="46875" x2="62109" y2="46875"/>
                        <a14:foregroundMark x1="66406" y1="50781" x2="66406" y2="50781"/>
                        <a14:foregroundMark x1="69531" y1="56641" x2="69531" y2="56641"/>
                        <a14:foregroundMark x1="71094" y1="58984" x2="71094" y2="58984"/>
                        <a14:foregroundMark x1="74609" y1="42578" x2="74609" y2="42578"/>
                        <a14:foregroundMark x1="66406" y1="39453" x2="66406" y2="39453"/>
                        <a14:foregroundMark x1="67188" y1="45313" x2="67188" y2="45313"/>
                        <a14:foregroundMark x1="71094" y1="76953" x2="71094" y2="76953"/>
                        <a14:foregroundMark x1="58203" y1="73828" x2="58203" y2="73828"/>
                        <a14:foregroundMark x1="58203" y1="73828" x2="58203" y2="73828"/>
                        <a14:foregroundMark x1="58203" y1="73828" x2="58203" y2="73828"/>
                        <a14:foregroundMark x1="48438" y1="91797" x2="48438" y2="91797"/>
                        <a14:foregroundMark x1="26172" y1="91016" x2="26172" y2="91016"/>
                        <a14:foregroundMark x1="19922" y1="85156" x2="19922" y2="85156"/>
                        <a14:foregroundMark x1="16406" y1="82031" x2="16406" y2="82031"/>
                        <a14:foregroundMark x1="19922" y1="82031" x2="19922" y2="82031"/>
                        <a14:foregroundMark x1="19922" y1="80078" x2="19922" y2="80078"/>
                        <a14:foregroundMark x1="20703" y1="82031" x2="20703" y2="82031"/>
                        <a14:foregroundMark x1="53125" y1="81250" x2="53125" y2="81250"/>
                        <a14:foregroundMark x1="59766" y1="86719" x2="59766" y2="86719"/>
                        <a14:foregroundMark x1="65625" y1="85156" x2="65625" y2="85156"/>
                        <a14:foregroundMark x1="53906" y1="78516" x2="53906" y2="78516"/>
                        <a14:foregroundMark x1="53125" y1="95703" x2="53125" y2="95703"/>
                        <a14:foregroundMark x1="30469" y1="13281" x2="30469" y2="13281"/>
                        <a14:foregroundMark x1="31641" y1="8203" x2="31641" y2="8203"/>
                        <a14:foregroundMark x1="37109" y1="10547" x2="37109" y2="10547"/>
                        <a14:foregroundMark x1="23828" y1="10547" x2="23828" y2="10547"/>
                        <a14:foregroundMark x1="26953" y1="8594" x2="26953" y2="8594"/>
                        <a14:foregroundMark x1="32813" y1="5469" x2="32813" y2="5469"/>
                        <a14:foregroundMark x1="16406" y1="19141" x2="16406" y2="19141"/>
                        <a14:foregroundMark x1="12891" y1="22656" x2="12891" y2="22656"/>
                        <a14:foregroundMark x1="6641" y1="33203" x2="6641" y2="33203"/>
                        <a14:foregroundMark x1="5078" y1="50781" x2="5078" y2="50781"/>
                        <a14:foregroundMark x1="5859" y1="60547" x2="5859" y2="60547"/>
                        <a14:foregroundMark x1="10156" y1="60547" x2="10156" y2="60547"/>
                        <a14:foregroundMark x1="1953" y1="55469" x2="1953" y2="55469"/>
                        <a14:foregroundMark x1="4688" y1="57813" x2="4688" y2="57813"/>
                        <a14:foregroundMark x1="11328" y1="63281" x2="11328" y2="63281"/>
                        <a14:foregroundMark x1="20703" y1="80078" x2="20703" y2="80078"/>
                        <a14:foregroundMark x1="22266" y1="80859" x2="22266" y2="80859"/>
                        <a14:foregroundMark x1="33594" y1="68750" x2="33594" y2="68750"/>
                        <a14:foregroundMark x1="41406" y1="69922" x2="41406" y2="69922"/>
                        <a14:foregroundMark x1="46094" y1="70313" x2="46094" y2="70313"/>
                        <a14:foregroundMark x1="64063" y1="69531" x2="64063" y2="69531"/>
                        <a14:foregroundMark x1="71094" y1="70313" x2="71094" y2="70313"/>
                        <a14:foregroundMark x1="34375" y1="69141" x2="34375" y2="69141"/>
                        <a14:foregroundMark x1="37500" y1="66406" x2="37500" y2="66406"/>
                        <a14:foregroundMark x1="29297" y1="67578" x2="29297" y2="67578"/>
                        <a14:foregroundMark x1="28906" y1="70703" x2="28906" y2="70703"/>
                        <a14:foregroundMark x1="34375" y1="60938" x2="34375" y2="60938"/>
                        <a14:foregroundMark x1="23047" y1="67188" x2="23047" y2="67188"/>
                        <a14:foregroundMark x1="16406" y1="74609" x2="16406" y2="74609"/>
                        <a14:foregroundMark x1="12109" y1="74219" x2="12109" y2="74219"/>
                        <a14:foregroundMark x1="9766" y1="74219" x2="9766" y2="74219"/>
                        <a14:foregroundMark x1="8203" y1="74219" x2="8203" y2="74219"/>
                        <a14:foregroundMark x1="51172" y1="13281" x2="51172" y2="13281"/>
                        <a14:foregroundMark x1="50000" y1="5859" x2="50000" y2="5859"/>
                        <a14:foregroundMark x1="62500" y1="26563" x2="62500" y2="26563"/>
                        <a14:foregroundMark x1="58203" y1="31641" x2="58203" y2="31641"/>
                        <a14:foregroundMark x1="57813" y1="25000" x2="57813" y2="25000"/>
                        <a14:foregroundMark x1="91797" y1="59375" x2="91797" y2="59375"/>
                        <a14:foregroundMark x1="95313" y1="51563" x2="95313" y2="51563"/>
                        <a14:foregroundMark x1="95313" y1="43359" x2="95313" y2="43359"/>
                        <a14:foregroundMark x1="92188" y1="31641" x2="92188" y2="31641"/>
                        <a14:foregroundMark x1="76563" y1="56250" x2="76563" y2="56250"/>
                        <a14:foregroundMark x1="69141" y1="51563" x2="69141" y2="51563"/>
                        <a14:foregroundMark x1="53125" y1="73438" x2="53125" y2="73438"/>
                        <a14:foregroundMark x1="56641" y1="67969" x2="56641" y2="67969"/>
                        <a14:foregroundMark x1="66406" y1="67969" x2="66406" y2="67969"/>
                        <a14:foregroundMark x1="75391" y1="69531" x2="75391" y2="69531"/>
                        <a14:foregroundMark x1="30078" y1="69531" x2="30078" y2="69531"/>
                        <a14:foregroundMark x1="77734" y1="82422" x2="77734" y2="82422"/>
                        <a14:foregroundMark x1="80469" y1="82422" x2="80469" y2="82422"/>
                        <a14:foregroundMark x1="78906" y1="86719" x2="78906" y2="86719"/>
                        <a14:foregroundMark x1="81250" y1="86328" x2="81250" y2="86328"/>
                        <a14:foregroundMark x1="81250" y1="78516" x2="81250" y2="78516"/>
                        <a14:foregroundMark x1="84766" y1="75391" x2="84766" y2="75391"/>
                        <a14:backgroundMark x1="33984" y1="60547" x2="33984" y2="60547"/>
                        <a14:backgroundMark x1="34766" y1="61719" x2="34766" y2="61719"/>
                        <a14:backgroundMark x1="33984" y1="60938" x2="33984" y2="60938"/>
                        <a14:backgroundMark x1="34375" y1="61328" x2="34375" y2="61328"/>
                        <a14:backgroundMark x1="67578" y1="57813" x2="67578" y2="57813"/>
                        <a14:backgroundMark x1="64063" y1="50000" x2="64063" y2="50000"/>
                        <a14:backgroundMark x1="68750" y1="57813" x2="68750" y2="57813"/>
                        <a14:backgroundMark x1="71094" y1="59375" x2="71094" y2="59375"/>
                        <a14:backgroundMark x1="23047" y1="67578" x2="23047" y2="67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582" y="4825652"/>
            <a:ext cx="1821617" cy="1821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2C6DE-B9FD-A94B-923E-D9C412D04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712" y="4784176"/>
            <a:ext cx="1865830" cy="1962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72D4C-408C-1446-AD09-D5F87FF9A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19" b="96154" l="2703" r="94144">
                        <a14:foregroundMark x1="3153" y1="43162" x2="3153" y2="43162"/>
                        <a14:foregroundMark x1="45946" y1="10256" x2="45946" y2="10256"/>
                        <a14:foregroundMark x1="55405" y1="3846" x2="55405" y2="3846"/>
                        <a14:foregroundMark x1="90991" y1="24359" x2="90991" y2="24359"/>
                        <a14:foregroundMark x1="54054" y1="96154" x2="54054" y2="96154"/>
                        <a14:foregroundMark x1="94144" y1="24359" x2="94144" y2="24359"/>
                        <a14:foregroundMark x1="91441" y1="81197" x2="91441" y2="81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686" y="229903"/>
            <a:ext cx="1480050" cy="156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382F6-EA49-164F-91C3-6CE405AD09B1}"/>
              </a:ext>
            </a:extLst>
          </p:cNvPr>
          <p:cNvSpPr txBox="1"/>
          <p:nvPr/>
        </p:nvSpPr>
        <p:spPr>
          <a:xfrm>
            <a:off x="7416397" y="1612159"/>
            <a:ext cx="4775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C000"/>
                </a:solidFill>
              </a:rPr>
              <a:t>Towson University Regional</a:t>
            </a:r>
          </a:p>
          <a:p>
            <a:pPr algn="r"/>
            <a:r>
              <a:rPr lang="en-US" sz="2400" dirty="0">
                <a:solidFill>
                  <a:srgbClr val="FFC000"/>
                </a:solidFill>
              </a:rPr>
              <a:t>Undergraduate Research Conference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April 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,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A1A17A-343B-EB4D-93F3-51AF83DF9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4839" l="3871" r="91613">
                        <a14:foregroundMark x1="14194" y1="51613" x2="14194" y2="51613"/>
                        <a14:foregroundMark x1="12258" y1="73548" x2="12258" y2="73548"/>
                        <a14:foregroundMark x1="14194" y1="45161" x2="14194" y2="45161"/>
                        <a14:foregroundMark x1="47742" y1="14839" x2="47742" y2="14839"/>
                        <a14:foregroundMark x1="54194" y1="47097" x2="54194" y2="47097"/>
                        <a14:foregroundMark x1="63871" y1="42581" x2="63871" y2="42581"/>
                        <a14:foregroundMark x1="54839" y1="40000" x2="54839" y2="40000"/>
                        <a14:foregroundMark x1="63871" y1="48387" x2="63871" y2="48387"/>
                        <a14:foregroundMark x1="14194" y1="44516" x2="14194" y2="44516"/>
                        <a14:foregroundMark x1="18710" y1="45161" x2="18710" y2="45161"/>
                        <a14:foregroundMark x1="12258" y1="36774" x2="12258" y2="36774"/>
                        <a14:foregroundMark x1="16774" y1="40000" x2="16774" y2="40000"/>
                        <a14:foregroundMark x1="21935" y1="43871" x2="21935" y2="43871"/>
                        <a14:foregroundMark x1="7097" y1="40000" x2="7097" y2="40000"/>
                        <a14:foregroundMark x1="46452" y1="63226" x2="46452" y2="63226"/>
                        <a14:foregroundMark x1="42581" y1="79355" x2="42581" y2="79355"/>
                        <a14:foregroundMark x1="58065" y1="79355" x2="58065" y2="79355"/>
                        <a14:foregroundMark x1="83226" y1="69032" x2="83226" y2="69032"/>
                        <a14:foregroundMark x1="81935" y1="45806" x2="81935" y2="45806"/>
                        <a14:foregroundMark x1="87097" y1="44516" x2="87097" y2="44516"/>
                        <a14:foregroundMark x1="83226" y1="49677" x2="83226" y2="49677"/>
                        <a14:foregroundMark x1="89032" y1="68387" x2="89032" y2="68387"/>
                        <a14:foregroundMark x1="85161" y1="61290" x2="85161" y2="61290"/>
                        <a14:foregroundMark x1="64516" y1="74839" x2="64516" y2="74839"/>
                        <a14:foregroundMark x1="63226" y1="84516" x2="63226" y2="84516"/>
                        <a14:foregroundMark x1="56774" y1="88387" x2="56774" y2="88387"/>
                        <a14:foregroundMark x1="53548" y1="84516" x2="53548" y2="84516"/>
                        <a14:foregroundMark x1="45806" y1="90323" x2="45806" y2="90323"/>
                        <a14:foregroundMark x1="92258" y1="62581" x2="92258" y2="62581"/>
                        <a14:foregroundMark x1="50323" y1="94839" x2="50323" y2="94839"/>
                        <a14:foregroundMark x1="41290" y1="23226" x2="41290" y2="23226"/>
                        <a14:foregroundMark x1="32903" y1="19355" x2="32903" y2="19355"/>
                        <a14:foregroundMark x1="70323" y1="14839" x2="70323" y2="14839"/>
                        <a14:foregroundMark x1="28387" y1="16774" x2="28387" y2="16774"/>
                        <a14:foregroundMark x1="27097" y1="16774" x2="27097" y2="16774"/>
                        <a14:foregroundMark x1="29032" y1="16774" x2="29032" y2="16774"/>
                        <a14:foregroundMark x1="32258" y1="18065" x2="32258" y2="18065"/>
                        <a14:foregroundMark x1="35484" y1="19355" x2="35484" y2="19355"/>
                        <a14:foregroundMark x1="48387" y1="5161" x2="48387" y2="5161"/>
                        <a14:backgroundMark x1="1935" y1="56129" x2="1935" y2="56129"/>
                        <a14:backgroundMark x1="1935" y1="56129" x2="1935" y2="56129"/>
                        <a14:backgroundMark x1="1935" y1="56774" x2="1935" y2="56774"/>
                        <a14:backgroundMark x1="1935" y1="56774" x2="1935" y2="56774"/>
                        <a14:backgroundMark x1="1935" y1="56774" x2="1935" y2="56774"/>
                        <a14:backgroundMark x1="1935" y1="56774" x2="1935" y2="56774"/>
                        <a14:backgroundMark x1="1935" y1="57419" x2="1935" y2="57419"/>
                        <a14:backgroundMark x1="1290" y1="57419" x2="1290" y2="57419"/>
                        <a14:backgroundMark x1="645" y1="55484" x2="3226" y2="5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302" y="4880813"/>
            <a:ext cx="1865830" cy="18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0DA2B-74E9-E14B-9821-C3B1D287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0" t="14904" r="33268" b="22657"/>
          <a:stretch/>
        </p:blipFill>
        <p:spPr>
          <a:xfrm>
            <a:off x="7094483" y="890311"/>
            <a:ext cx="4593020" cy="54789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0B3232-E5CF-404A-9CD7-A122FC6C87BF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The Classic Game of Pac-Man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F0F4B-B580-E74D-800A-B1B96DB9C7BE}"/>
              </a:ext>
            </a:extLst>
          </p:cNvPr>
          <p:cNvSpPr txBox="1"/>
          <p:nvPr/>
        </p:nvSpPr>
        <p:spPr>
          <a:xfrm>
            <a:off x="244366" y="1016431"/>
            <a:ext cx="57187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Pac-Man – a simple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Eat the dots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Avoid the ghosts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You can move Up, Down, Left,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Can’t move through walls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1883A-AC04-034A-96D5-196799C3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83" y="936376"/>
            <a:ext cx="4593020" cy="547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F4F51-7337-DE4C-8653-B3772A125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97" t="40316" r="36907" b="56443"/>
          <a:stretch/>
        </p:blipFill>
        <p:spPr>
          <a:xfrm>
            <a:off x="10706539" y="3161944"/>
            <a:ext cx="280210" cy="284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FCF46-003F-7847-805D-8B0926E63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97" t="40316" r="36907" b="56443"/>
          <a:stretch/>
        </p:blipFill>
        <p:spPr>
          <a:xfrm>
            <a:off x="7094483" y="3166082"/>
            <a:ext cx="280210" cy="284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D09A6-EE81-F74D-9427-1B8474B95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97" t="40316" r="36907" b="56443"/>
          <a:stretch/>
        </p:blipFill>
        <p:spPr>
          <a:xfrm>
            <a:off x="10706539" y="3171898"/>
            <a:ext cx="280210" cy="28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37E4B-937F-6C4F-A3D5-5C3D0938C166}"/>
              </a:ext>
            </a:extLst>
          </p:cNvPr>
          <p:cNvSpPr txBox="1"/>
          <p:nvPr/>
        </p:nvSpPr>
        <p:spPr>
          <a:xfrm>
            <a:off x="244366" y="3161944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A679D-BC5A-D648-BDCE-CF142292A312}"/>
              </a:ext>
            </a:extLst>
          </p:cNvPr>
          <p:cNvSpPr txBox="1"/>
          <p:nvPr/>
        </p:nvSpPr>
        <p:spPr>
          <a:xfrm>
            <a:off x="244365" y="3629791"/>
            <a:ext cx="46592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Pac-Man can teleport across</a:t>
            </a:r>
            <a:br>
              <a:rPr lang="en-US" sz="2800" dirty="0"/>
            </a:br>
            <a:r>
              <a:rPr lang="en-US" sz="2800" dirty="0"/>
              <a:t>sides of the board!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6EA88E1D-39AB-2E42-894E-D9D438DF9B2B}"/>
              </a:ext>
            </a:extLst>
          </p:cNvPr>
          <p:cNvSpPr/>
          <p:nvPr/>
        </p:nvSpPr>
        <p:spPr>
          <a:xfrm>
            <a:off x="8244119" y="2340243"/>
            <a:ext cx="1146874" cy="697423"/>
          </a:xfrm>
          <a:prstGeom prst="wedgeEllipseCallout">
            <a:avLst>
              <a:gd name="adj1" fmla="val -55021"/>
              <a:gd name="adj2" fmla="val 7000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How did I get here…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8B9F4-162F-0342-8575-6FF6572D0D7A}"/>
              </a:ext>
            </a:extLst>
          </p:cNvPr>
          <p:cNvSpPr txBox="1"/>
          <p:nvPr/>
        </p:nvSpPr>
        <p:spPr>
          <a:xfrm>
            <a:off x="244365" y="4543695"/>
            <a:ext cx="571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That’s strange.</a:t>
            </a:r>
          </a:p>
        </p:txBody>
      </p:sp>
    </p:spTree>
    <p:extLst>
      <p:ext uri="{BB962C8B-B14F-4D97-AF65-F5344CB8AC3E}">
        <p14:creationId xmlns:p14="http://schemas.microsoft.com/office/powerpoint/2010/main" val="20745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85185E-6 L 0.04636 -0.00023 " pathEditMode="relative" rAng="0" ptsTypes="AA" p14:bounceEnd="50000">
                                          <p:cBhvr>
                                            <p:cTn id="22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96296E-6 L 0.0573 0.00093 " pathEditMode="relative" rAng="0" ptsTypes="AA">
                                          <p:cBhvr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65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9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6.25E-7 2.59259E-6 L 0.06055 0.00023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8" grpId="0" animBg="1"/>
          <p:bldP spid="19" grpId="0"/>
          <p:bldP spid="1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85185E-6 L 0.04636 -0.00023 " pathEditMode="relative" rAng="0" ptsTypes="AA">
                                          <p:cBhvr>
                                            <p:cTn id="22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96296E-6 L 0.0573 0.00093 " pathEditMode="relative" rAng="0" ptsTypes="AA">
                                          <p:cBhvr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65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9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6.25E-7 2.59259E-6 L 0.06055 0.00023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8" grpId="0" animBg="1"/>
          <p:bldP spid="19" grpId="0"/>
          <p:bldP spid="19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9D42B-96B0-ED42-9704-3AA9CF5D9D0B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 Better Way to Play Pac-Man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838711-9770-504E-AECD-CB6E1285491B}"/>
              </a:ext>
            </a:extLst>
          </p:cNvPr>
          <p:cNvGrpSpPr/>
          <p:nvPr/>
        </p:nvGrpSpPr>
        <p:grpSpPr>
          <a:xfrm>
            <a:off x="3953019" y="1196864"/>
            <a:ext cx="4285961" cy="4930438"/>
            <a:chOff x="3404223" y="1181509"/>
            <a:chExt cx="4285961" cy="4930438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4FF7892C-28AB-C743-9F06-37AF7C5FF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8" t="1079" r="2747" b="8636"/>
            <a:stretch/>
          </p:blipFill>
          <p:spPr>
            <a:xfrm>
              <a:off x="3404226" y="1181509"/>
              <a:ext cx="4285957" cy="4930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AE1827-F572-5D49-8811-3A2348939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088" y="2740091"/>
              <a:ext cx="190095" cy="973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8C5DE4-3662-4946-855E-5B8DD944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226" y="2740091"/>
              <a:ext cx="190095" cy="973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AA1774-5EAA-B54A-A651-BEA7FFC41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225" y="4141691"/>
              <a:ext cx="190095" cy="973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49AB1E-1F31-EE49-8E8D-E99301185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224" y="6010981"/>
              <a:ext cx="190095" cy="973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355E61-4AD4-D644-A608-3D772083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223" y="1181509"/>
              <a:ext cx="190095" cy="973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54DC92-CB54-034D-B22D-3401E29B1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089" y="4141691"/>
              <a:ext cx="190095" cy="9736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1015B0-4B4E-F544-AB3D-5A7403E29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088" y="6010981"/>
              <a:ext cx="190095" cy="9736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8BCC3A-F77D-544E-966A-CBF069D9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087" y="1181509"/>
              <a:ext cx="190095" cy="973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BB2900-7A6C-C544-994E-1D8DCCAB7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097" t="40316" r="36907" b="56443"/>
            <a:stretch/>
          </p:blipFill>
          <p:spPr>
            <a:xfrm>
              <a:off x="6858090" y="3337830"/>
              <a:ext cx="280210" cy="284392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536142-B677-1E41-8920-8548CB939946}"/>
              </a:ext>
            </a:extLst>
          </p:cNvPr>
          <p:cNvCxnSpPr>
            <a:cxnSpLocks/>
          </p:cNvCxnSpPr>
          <p:nvPr/>
        </p:nvCxnSpPr>
        <p:spPr>
          <a:xfrm flipH="1">
            <a:off x="8248356" y="1221205"/>
            <a:ext cx="17930" cy="487375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E523D2-8190-C249-98A9-0BEFA145EEEB}"/>
              </a:ext>
            </a:extLst>
          </p:cNvPr>
          <p:cNvCxnSpPr>
            <a:cxnSpLocks/>
          </p:cNvCxnSpPr>
          <p:nvPr/>
        </p:nvCxnSpPr>
        <p:spPr>
          <a:xfrm>
            <a:off x="3962396" y="1234031"/>
            <a:ext cx="1" cy="487375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lose up of a cell phone&#10;&#10;Description automatically generated">
            <a:extLst>
              <a:ext uri="{FF2B5EF4-FFF2-40B4-BE49-F238E27FC236}">
                <a16:creationId xmlns:a16="http://schemas.microsoft.com/office/drawing/2014/main" id="{F08F64E1-4E3C-8D41-ACCB-42350ED3F9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1" b="89921" l="9948" r="89921">
                        <a14:foregroundMark x1="49084" y1="7461" x2="49084" y2="7461"/>
                      </a14:backgroundRemoval>
                    </a14:imgEffect>
                  </a14:imgLayer>
                </a14:imgProps>
              </a:ext>
            </a:extLst>
          </a:blip>
          <a:srcRect l="28481" t="2959" r="30523" b="18007"/>
          <a:stretch/>
        </p:blipFill>
        <p:spPr>
          <a:xfrm>
            <a:off x="9976968" y="1741932"/>
            <a:ext cx="1537855" cy="2964733"/>
          </a:xfrm>
          <a:prstGeom prst="rect">
            <a:avLst/>
          </a:prstGeom>
        </p:spPr>
      </p:pic>
      <p:pic>
        <p:nvPicPr>
          <p:cNvPr id="27" name="Picture 26" descr="A circuit board&#10;&#10;Description automatically generated">
            <a:extLst>
              <a:ext uri="{FF2B5EF4-FFF2-40B4-BE49-F238E27FC236}">
                <a16:creationId xmlns:a16="http://schemas.microsoft.com/office/drawing/2014/main" id="{DB6775C4-E41F-3948-8D45-B3E54EC9E5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605" t="9845" r="10249" b="11121"/>
          <a:stretch/>
        </p:blipFill>
        <p:spPr>
          <a:xfrm>
            <a:off x="318654" y="1759526"/>
            <a:ext cx="3006437" cy="2964733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26EC9581-5F8A-F04A-B55D-A25AB68BE9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127" t="9679" r="21933" b="14335"/>
          <a:stretch/>
        </p:blipFill>
        <p:spPr>
          <a:xfrm>
            <a:off x="3394366" y="1721698"/>
            <a:ext cx="2438400" cy="30403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5D1427-63F5-8D4B-819E-E65FE11FF2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241" t="6008" r="27313" b="15048"/>
          <a:stretch/>
        </p:blipFill>
        <p:spPr>
          <a:xfrm>
            <a:off x="6040588" y="1911584"/>
            <a:ext cx="1840968" cy="2771110"/>
          </a:xfrm>
          <a:prstGeom prst="rect">
            <a:avLst/>
          </a:prstGeom>
        </p:spPr>
      </p:pic>
      <p:pic>
        <p:nvPicPr>
          <p:cNvPr id="31" name="Picture 30" descr="A close up of a cell phone&#10;&#10;Description automatically generated">
            <a:extLst>
              <a:ext uri="{FF2B5EF4-FFF2-40B4-BE49-F238E27FC236}">
                <a16:creationId xmlns:a16="http://schemas.microsoft.com/office/drawing/2014/main" id="{1C955FAE-2D79-D143-BE69-0E9F21B628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031" b="89921" l="9948" r="89921">
                        <a14:foregroundMark x1="58377" y1="9031" x2="58377" y2="9031"/>
                      </a14:backgroundRemoval>
                    </a14:imgEffect>
                  </a14:imgLayer>
                </a14:imgProps>
              </a:ext>
            </a:extLst>
          </a:blip>
          <a:srcRect l="25246" t="2958" r="32649" b="15049"/>
          <a:stretch/>
        </p:blipFill>
        <p:spPr>
          <a:xfrm>
            <a:off x="8132626" y="1741932"/>
            <a:ext cx="1531465" cy="2982327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3AD2E99D-64F5-2B42-B8B9-8FCE2405BCFE}"/>
              </a:ext>
            </a:extLst>
          </p:cNvPr>
          <p:cNvSpPr/>
          <p:nvPr/>
        </p:nvSpPr>
        <p:spPr>
          <a:xfrm>
            <a:off x="3129951" y="1833112"/>
            <a:ext cx="5932098" cy="344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30783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B66AA9-37D0-2945-B174-044080131D88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Life Through Pac-Man’s Eyes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4EE7CFD-4ADC-9F49-9D98-B0583FDEC13A}"/>
              </a:ext>
            </a:extLst>
          </p:cNvPr>
          <p:cNvSpPr/>
          <p:nvPr/>
        </p:nvSpPr>
        <p:spPr>
          <a:xfrm>
            <a:off x="3129951" y="1833112"/>
            <a:ext cx="5932098" cy="344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27259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3F59BD-7ECA-3841-BD97-52BAF13BFC3B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Topology 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062F6-F77D-E14E-855E-C1E079271901}"/>
              </a:ext>
            </a:extLst>
          </p:cNvPr>
          <p:cNvSpPr txBox="1"/>
          <p:nvPr/>
        </p:nvSpPr>
        <p:spPr>
          <a:xfrm>
            <a:off x="375226" y="4898751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Fundamental Polygon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5A65-1954-E745-BC10-ACC71E823A4E}"/>
              </a:ext>
            </a:extLst>
          </p:cNvPr>
          <p:cNvSpPr txBox="1"/>
          <p:nvPr/>
        </p:nvSpPr>
        <p:spPr>
          <a:xfrm>
            <a:off x="0" y="2681844"/>
            <a:ext cx="9567553" cy="106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FEBDCDB-5875-0448-91C6-C34F92C4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6" y="1359084"/>
            <a:ext cx="3092369" cy="3549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33646-D072-1244-88D6-B1707EEB1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556" t="13103" r="35091" b="21499"/>
          <a:stretch/>
        </p:blipFill>
        <p:spPr>
          <a:xfrm>
            <a:off x="4237100" y="1143732"/>
            <a:ext cx="2303813" cy="4144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003A7-6221-B54D-9C5B-CC395726F5D3}"/>
              </a:ext>
            </a:extLst>
          </p:cNvPr>
          <p:cNvSpPr txBox="1"/>
          <p:nvPr/>
        </p:nvSpPr>
        <p:spPr>
          <a:xfrm>
            <a:off x="3842821" y="4908647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Quotient Space</a:t>
            </a:r>
          </a:p>
        </p:txBody>
      </p:sp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47989DF5-A9AF-9549-B0F2-E79D0EF9C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80" r="19852"/>
          <a:stretch/>
        </p:blipFill>
        <p:spPr>
          <a:xfrm>
            <a:off x="8066235" y="2538705"/>
            <a:ext cx="2831690" cy="10802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7A60FE-FB0E-A24E-973D-3135A08BB8BA}"/>
              </a:ext>
            </a:extLst>
          </p:cNvPr>
          <p:cNvSpPr txBox="1"/>
          <p:nvPr/>
        </p:nvSpPr>
        <p:spPr>
          <a:xfrm>
            <a:off x="7138348" y="3592900"/>
            <a:ext cx="46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Covering Space</a:t>
            </a:r>
          </a:p>
        </p:txBody>
      </p:sp>
      <p:pic>
        <p:nvPicPr>
          <p:cNvPr id="20" name="Picture 19" descr="A picture containing indoor&#10;&#10;Description automatically generated">
            <a:extLst>
              <a:ext uri="{FF2B5EF4-FFF2-40B4-BE49-F238E27FC236}">
                <a16:creationId xmlns:a16="http://schemas.microsoft.com/office/drawing/2014/main" id="{60DEE0B5-98B6-C84D-BE17-DB1F93C515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1118" r="19852"/>
          <a:stretch/>
        </p:blipFill>
        <p:spPr>
          <a:xfrm>
            <a:off x="7645031" y="2542032"/>
            <a:ext cx="423553" cy="1080295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F64BA4B0-F2BE-454D-B6BD-CDD127D047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2000"/>
          </a:blip>
          <a:srcRect l="63672" r="28782"/>
          <a:stretch/>
        </p:blipFill>
        <p:spPr>
          <a:xfrm>
            <a:off x="7291072" y="2542032"/>
            <a:ext cx="353960" cy="1080295"/>
          </a:xfrm>
          <a:prstGeom prst="rect">
            <a:avLst/>
          </a:prstGeom>
        </p:spPr>
      </p:pic>
      <p:pic>
        <p:nvPicPr>
          <p:cNvPr id="22" name="Picture 21" descr="A picture containing indoor&#10;&#10;Description automatically generated">
            <a:extLst>
              <a:ext uri="{FF2B5EF4-FFF2-40B4-BE49-F238E27FC236}">
                <a16:creationId xmlns:a16="http://schemas.microsoft.com/office/drawing/2014/main" id="{E93C88F7-73FB-B544-BE60-B0F2F5CCF2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60593" r="36016"/>
          <a:stretch/>
        </p:blipFill>
        <p:spPr>
          <a:xfrm>
            <a:off x="7134353" y="2538704"/>
            <a:ext cx="159067" cy="1080295"/>
          </a:xfrm>
          <a:prstGeom prst="rect">
            <a:avLst/>
          </a:prstGeom>
        </p:spPr>
      </p:pic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63C7C5-052E-144A-BADD-8217091A0E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19780" r="71205"/>
          <a:stretch/>
        </p:blipFill>
        <p:spPr>
          <a:xfrm>
            <a:off x="10897925" y="2542032"/>
            <a:ext cx="422850" cy="1080295"/>
          </a:xfrm>
          <a:prstGeom prst="rect">
            <a:avLst/>
          </a:prstGeom>
        </p:spPr>
      </p:pic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55663F54-D3A0-194E-9519-CE68AFE7D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2000"/>
          </a:blip>
          <a:srcRect l="28985" r="63659"/>
          <a:stretch/>
        </p:blipFill>
        <p:spPr>
          <a:xfrm>
            <a:off x="11320775" y="2542032"/>
            <a:ext cx="345044" cy="1080295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9D0BCF5A-5DBA-3144-8379-A28A44B86C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36628" r="59981"/>
          <a:stretch/>
        </p:blipFill>
        <p:spPr>
          <a:xfrm>
            <a:off x="11665818" y="2542032"/>
            <a:ext cx="159067" cy="10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3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8E23B-40B9-0144-8A4E-E81421FAEC76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Toroidal Pac-Man – an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2BCEB-7D88-5646-8E49-96358E02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55" y="809298"/>
            <a:ext cx="4981690" cy="556338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758B445-D81C-F84E-ABD9-648C89F1EA9B}"/>
              </a:ext>
            </a:extLst>
          </p:cNvPr>
          <p:cNvSpPr/>
          <p:nvPr/>
        </p:nvSpPr>
        <p:spPr>
          <a:xfrm>
            <a:off x="3129951" y="1833112"/>
            <a:ext cx="5932098" cy="344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21913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24B25-33D1-9145-84A0-9D0869F3E63F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Topology of Toroidal Pac-Man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288AD-5345-6E45-A93B-32E8DE6A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1" y="1175128"/>
            <a:ext cx="3353785" cy="3745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077BC-0B56-4C44-8AC8-73ED50672965}"/>
              </a:ext>
            </a:extLst>
          </p:cNvPr>
          <p:cNvSpPr txBox="1"/>
          <p:nvPr/>
        </p:nvSpPr>
        <p:spPr>
          <a:xfrm>
            <a:off x="517730" y="4910626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Fundamental Polygon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4BDD2-D632-EC4D-8EE6-F5424B9E2F6D}"/>
              </a:ext>
            </a:extLst>
          </p:cNvPr>
          <p:cNvSpPr txBox="1"/>
          <p:nvPr/>
        </p:nvSpPr>
        <p:spPr>
          <a:xfrm>
            <a:off x="4444193" y="4938527"/>
            <a:ext cx="309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Quotient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3BCD7-A78D-A14D-959F-0510642FCFBA}"/>
              </a:ext>
            </a:extLst>
          </p:cNvPr>
          <p:cNvSpPr txBox="1"/>
          <p:nvPr/>
        </p:nvSpPr>
        <p:spPr>
          <a:xfrm>
            <a:off x="8370656" y="5259845"/>
            <a:ext cx="350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Covering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EDC34-284B-D144-8BB2-2B8502924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89976" l="9981" r="89923">
                        <a14:foregroundMark x1="61804" y1="9179" x2="61804" y2="9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002" y="1316236"/>
            <a:ext cx="4690753" cy="3727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636F7-5C6E-2D4D-9E6C-83AFFF356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" t="2424" r="2358" b="2165"/>
          <a:stretch/>
        </p:blipFill>
        <p:spPr>
          <a:xfrm>
            <a:off x="8370659" y="1042886"/>
            <a:ext cx="3506104" cy="3902754"/>
          </a:xfrm>
          <a:prstGeom prst="rect">
            <a:avLst/>
          </a:prstGeom>
          <a:effectLst>
            <a:glow rad="139700">
              <a:schemeClr val="bg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225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A46D8E-33BA-594B-9318-BCAB2547FCC4}"/>
              </a:ext>
            </a:extLst>
          </p:cNvPr>
          <p:cNvSpPr/>
          <p:nvPr/>
        </p:nvSpPr>
        <p:spPr>
          <a:xfrm>
            <a:off x="0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Traveling on a Torus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0098D-1925-B144-A3AB-A5465B624617}"/>
              </a:ext>
            </a:extLst>
          </p:cNvPr>
          <p:cNvSpPr>
            <a:spLocks noChangeAspect="1"/>
          </p:cNvSpPr>
          <p:nvPr/>
        </p:nvSpPr>
        <p:spPr>
          <a:xfrm>
            <a:off x="3810000" y="1143000"/>
            <a:ext cx="457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nk Ghost">
            <a:extLst>
              <a:ext uri="{FF2B5EF4-FFF2-40B4-BE49-F238E27FC236}">
                <a16:creationId xmlns:a16="http://schemas.microsoft.com/office/drawing/2014/main" id="{15D80198-296C-C14E-9305-9F52A7B1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97" t="53724" r="48357" b="41044"/>
          <a:stretch/>
        </p:blipFill>
        <p:spPr>
          <a:xfrm>
            <a:off x="5098446" y="1427624"/>
            <a:ext cx="315311" cy="257847"/>
          </a:xfrm>
          <a:prstGeom prst="rect">
            <a:avLst/>
          </a:prstGeom>
        </p:spPr>
      </p:pic>
      <p:pic>
        <p:nvPicPr>
          <p:cNvPr id="5" name="Blue Ghost">
            <a:extLst>
              <a:ext uri="{FF2B5EF4-FFF2-40B4-BE49-F238E27FC236}">
                <a16:creationId xmlns:a16="http://schemas.microsoft.com/office/drawing/2014/main" id="{A181EDFD-E2DC-DD4E-9BD7-1BCF0C625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6" t="44242" r="53623" b="50047"/>
          <a:stretch/>
        </p:blipFill>
        <p:spPr>
          <a:xfrm>
            <a:off x="4468704" y="1690685"/>
            <a:ext cx="286349" cy="281485"/>
          </a:xfrm>
          <a:prstGeom prst="rect">
            <a:avLst/>
          </a:prstGeom>
        </p:spPr>
      </p:pic>
      <p:pic>
        <p:nvPicPr>
          <p:cNvPr id="6" name="Orange Ghost">
            <a:extLst>
              <a:ext uri="{FF2B5EF4-FFF2-40B4-BE49-F238E27FC236}">
                <a16:creationId xmlns:a16="http://schemas.microsoft.com/office/drawing/2014/main" id="{A3FD2ECF-7BA2-AF41-A331-0E202CD32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51" t="44668" r="39995" b="49746"/>
          <a:stretch/>
        </p:blipFill>
        <p:spPr>
          <a:xfrm>
            <a:off x="7306371" y="1972170"/>
            <a:ext cx="277034" cy="275323"/>
          </a:xfrm>
          <a:prstGeom prst="rect">
            <a:avLst/>
          </a:prstGeom>
        </p:spPr>
      </p:pic>
      <p:pic>
        <p:nvPicPr>
          <p:cNvPr id="7" name="Red Ghost">
            <a:extLst>
              <a:ext uri="{FF2B5EF4-FFF2-40B4-BE49-F238E27FC236}">
                <a16:creationId xmlns:a16="http://schemas.microsoft.com/office/drawing/2014/main" id="{2B861259-C825-1C48-9137-7EE1C8C59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5" t="15781" r="33594" b="79013"/>
          <a:stretch/>
        </p:blipFill>
        <p:spPr>
          <a:xfrm>
            <a:off x="7431004" y="4745901"/>
            <a:ext cx="304801" cy="256584"/>
          </a:xfrm>
          <a:prstGeom prst="rect">
            <a:avLst/>
          </a:prstGeom>
        </p:spPr>
      </p:pic>
      <p:pic>
        <p:nvPicPr>
          <p:cNvPr id="8" name="Original Pac-Man">
            <a:extLst>
              <a:ext uri="{FF2B5EF4-FFF2-40B4-BE49-F238E27FC236}">
                <a16:creationId xmlns:a16="http://schemas.microsoft.com/office/drawing/2014/main" id="{76332541-4BEA-D14B-AAAD-6F1BEFF04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8888">
            <a:off x="5416803" y="3997180"/>
            <a:ext cx="249766" cy="263267"/>
          </a:xfrm>
          <a:prstGeom prst="rect">
            <a:avLst/>
          </a:prstGeom>
        </p:spPr>
      </p:pic>
      <p:sp>
        <p:nvSpPr>
          <p:cNvPr id="9" name="Start Circle">
            <a:extLst>
              <a:ext uri="{FF2B5EF4-FFF2-40B4-BE49-F238E27FC236}">
                <a16:creationId xmlns:a16="http://schemas.microsoft.com/office/drawing/2014/main" id="{A54FB1FD-C6A5-CB49-B56B-A4C087724D8D}"/>
              </a:ext>
            </a:extLst>
          </p:cNvPr>
          <p:cNvSpPr/>
          <p:nvPr/>
        </p:nvSpPr>
        <p:spPr>
          <a:xfrm>
            <a:off x="5249586" y="3836714"/>
            <a:ext cx="584200" cy="584200"/>
          </a:xfrm>
          <a:prstGeom prst="donut">
            <a:avLst>
              <a:gd name="adj" fmla="val 11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inish Circle">
            <a:extLst>
              <a:ext uri="{FF2B5EF4-FFF2-40B4-BE49-F238E27FC236}">
                <a16:creationId xmlns:a16="http://schemas.microsoft.com/office/drawing/2014/main" id="{A2E8117D-8CB6-5141-85FB-E7E588AF09C7}"/>
              </a:ext>
            </a:extLst>
          </p:cNvPr>
          <p:cNvSpPr/>
          <p:nvPr/>
        </p:nvSpPr>
        <p:spPr>
          <a:xfrm>
            <a:off x="6455471" y="3014097"/>
            <a:ext cx="584200" cy="584200"/>
          </a:xfrm>
          <a:prstGeom prst="donut">
            <a:avLst>
              <a:gd name="adj" fmla="val 1181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Path 1">
            <a:extLst>
              <a:ext uri="{FF2B5EF4-FFF2-40B4-BE49-F238E27FC236}">
                <a16:creationId xmlns:a16="http://schemas.microsoft.com/office/drawing/2014/main" id="{928D7043-341F-724F-85A7-FCFA218B531D}"/>
              </a:ext>
            </a:extLst>
          </p:cNvPr>
          <p:cNvCxnSpPr/>
          <p:nvPr/>
        </p:nvCxnSpPr>
        <p:spPr>
          <a:xfrm flipV="1">
            <a:off x="5651721" y="3306197"/>
            <a:ext cx="1095850" cy="7508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ngled Pac-Man 1">
            <a:extLst>
              <a:ext uri="{FF2B5EF4-FFF2-40B4-BE49-F238E27FC236}">
                <a16:creationId xmlns:a16="http://schemas.microsoft.com/office/drawing/2014/main" id="{9E7EC53F-8CF1-664F-880B-8A870889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93915">
            <a:off x="5424666" y="3997180"/>
            <a:ext cx="249766" cy="263267"/>
          </a:xfrm>
          <a:prstGeom prst="rect">
            <a:avLst/>
          </a:prstGeom>
        </p:spPr>
      </p:pic>
      <p:pic>
        <p:nvPicPr>
          <p:cNvPr id="15" name="Original Pac-Man 2">
            <a:extLst>
              <a:ext uri="{FF2B5EF4-FFF2-40B4-BE49-F238E27FC236}">
                <a16:creationId xmlns:a16="http://schemas.microsoft.com/office/drawing/2014/main" id="{78D934E0-BCF0-6345-B657-A44F47EE9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6995" y="4622563"/>
            <a:ext cx="249766" cy="263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62645E-2888-E144-9267-172ECEDB7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314503" y="1553837"/>
            <a:ext cx="249766" cy="263267"/>
          </a:xfrm>
          <a:prstGeom prst="rect">
            <a:avLst/>
          </a:prstGeom>
        </p:spPr>
      </p:pic>
      <p:sp>
        <p:nvSpPr>
          <p:cNvPr id="19" name="Donut 18">
            <a:extLst>
              <a:ext uri="{FF2B5EF4-FFF2-40B4-BE49-F238E27FC236}">
                <a16:creationId xmlns:a16="http://schemas.microsoft.com/office/drawing/2014/main" id="{E2BA9448-4426-9F4A-8B1A-2F0A401BADBE}"/>
              </a:ext>
            </a:extLst>
          </p:cNvPr>
          <p:cNvSpPr/>
          <p:nvPr/>
        </p:nvSpPr>
        <p:spPr>
          <a:xfrm>
            <a:off x="966582" y="1837385"/>
            <a:ext cx="584200" cy="584200"/>
          </a:xfrm>
          <a:prstGeom prst="donut">
            <a:avLst>
              <a:gd name="adj" fmla="val 11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D17030FC-A2EA-6143-A3D6-782877EA127D}"/>
              </a:ext>
            </a:extLst>
          </p:cNvPr>
          <p:cNvSpPr/>
          <p:nvPr/>
        </p:nvSpPr>
        <p:spPr>
          <a:xfrm>
            <a:off x="1333186" y="1113970"/>
            <a:ext cx="584200" cy="584200"/>
          </a:xfrm>
          <a:prstGeom prst="donut">
            <a:avLst>
              <a:gd name="adj" fmla="val 1181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Path 2 - Bad (Red)">
            <a:extLst>
              <a:ext uri="{FF2B5EF4-FFF2-40B4-BE49-F238E27FC236}">
                <a16:creationId xmlns:a16="http://schemas.microsoft.com/office/drawing/2014/main" id="{815BCE06-8DB3-E943-BC04-AECBA8B7CD75}"/>
              </a:ext>
            </a:extLst>
          </p:cNvPr>
          <p:cNvCxnSpPr>
            <a:cxnSpLocks/>
          </p:cNvCxnSpPr>
          <p:nvPr/>
        </p:nvCxnSpPr>
        <p:spPr>
          <a:xfrm flipV="1">
            <a:off x="4600575" y="2569679"/>
            <a:ext cx="3135230" cy="21905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Path 2 - Good">
            <a:extLst>
              <a:ext uri="{FF2B5EF4-FFF2-40B4-BE49-F238E27FC236}">
                <a16:creationId xmlns:a16="http://schemas.microsoft.com/office/drawing/2014/main" id="{5C819AB1-6F21-0A42-8B4F-B7E3D5FA2073}"/>
              </a:ext>
            </a:extLst>
          </p:cNvPr>
          <p:cNvGrpSpPr/>
          <p:nvPr/>
        </p:nvGrpSpPr>
        <p:grpSpPr>
          <a:xfrm>
            <a:off x="3533704" y="2569679"/>
            <a:ext cx="4848296" cy="2178525"/>
            <a:chOff x="3533704" y="2569679"/>
            <a:chExt cx="4848296" cy="2178525"/>
          </a:xfrm>
        </p:grpSpPr>
        <p:cxnSp>
          <p:nvCxnSpPr>
            <p:cNvPr id="26" name="Right Half">
              <a:extLst>
                <a:ext uri="{FF2B5EF4-FFF2-40B4-BE49-F238E27FC236}">
                  <a16:creationId xmlns:a16="http://schemas.microsoft.com/office/drawing/2014/main" id="{60C452A8-B521-7440-BFE0-2F2CB3C67530}"/>
                </a:ext>
              </a:extLst>
            </p:cNvPr>
            <p:cNvCxnSpPr>
              <a:cxnSpLocks/>
            </p:cNvCxnSpPr>
            <p:nvPr/>
          </p:nvCxnSpPr>
          <p:spPr>
            <a:xfrm>
              <a:off x="3533704" y="4057003"/>
              <a:ext cx="1089477" cy="69120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eft Half">
              <a:extLst>
                <a:ext uri="{FF2B5EF4-FFF2-40B4-BE49-F238E27FC236}">
                  <a16:creationId xmlns:a16="http://schemas.microsoft.com/office/drawing/2014/main" id="{D200F4E6-C6D1-3E4B-B363-8D080002F4EE}"/>
                </a:ext>
              </a:extLst>
            </p:cNvPr>
            <p:cNvCxnSpPr>
              <a:cxnSpLocks/>
            </p:cNvCxnSpPr>
            <p:nvPr/>
          </p:nvCxnSpPr>
          <p:spPr>
            <a:xfrm>
              <a:off x="7677105" y="2569679"/>
              <a:ext cx="704895" cy="44441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Angled Pac-Man 2.2">
            <a:extLst>
              <a:ext uri="{FF2B5EF4-FFF2-40B4-BE49-F238E27FC236}">
                <a16:creationId xmlns:a16="http://schemas.microsoft.com/office/drawing/2014/main" id="{12AF4076-43E5-6340-8FE7-E8220765D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88900">
            <a:off x="4480560" y="4626864"/>
            <a:ext cx="249766" cy="263267"/>
          </a:xfrm>
          <a:prstGeom prst="rect">
            <a:avLst/>
          </a:prstGeom>
        </p:spPr>
      </p:pic>
      <p:cxnSp>
        <p:nvCxnSpPr>
          <p:cNvPr id="35" name="Path 2 - Bad (White)">
            <a:extLst>
              <a:ext uri="{FF2B5EF4-FFF2-40B4-BE49-F238E27FC236}">
                <a16:creationId xmlns:a16="http://schemas.microsoft.com/office/drawing/2014/main" id="{D1D68DC9-5E71-5C45-8168-ABAA3E4DB1D3}"/>
              </a:ext>
            </a:extLst>
          </p:cNvPr>
          <p:cNvCxnSpPr>
            <a:cxnSpLocks/>
          </p:cNvCxnSpPr>
          <p:nvPr/>
        </p:nvCxnSpPr>
        <p:spPr>
          <a:xfrm flipV="1">
            <a:off x="4591492" y="2586345"/>
            <a:ext cx="3135230" cy="21905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ngled Pac-Man 2.1">
            <a:extLst>
              <a:ext uri="{FF2B5EF4-FFF2-40B4-BE49-F238E27FC236}">
                <a16:creationId xmlns:a16="http://schemas.microsoft.com/office/drawing/2014/main" id="{9CEE9F80-E01D-324E-8177-D119F7659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53028">
            <a:off x="4480560" y="4626864"/>
            <a:ext cx="249766" cy="263267"/>
          </a:xfrm>
          <a:prstGeom prst="rect">
            <a:avLst/>
          </a:prstGeom>
        </p:spPr>
      </p:pic>
      <p:pic>
        <p:nvPicPr>
          <p:cNvPr id="37" name="Angled Pac-Man 2.3">
            <a:extLst>
              <a:ext uri="{FF2B5EF4-FFF2-40B4-BE49-F238E27FC236}">
                <a16:creationId xmlns:a16="http://schemas.microsoft.com/office/drawing/2014/main" id="{E019730E-DBA1-4D48-BE95-57A550C32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88900">
            <a:off x="8506172" y="3081992"/>
            <a:ext cx="249766" cy="263267"/>
          </a:xfrm>
          <a:prstGeom prst="rect">
            <a:avLst/>
          </a:prstGeom>
        </p:spPr>
      </p:pic>
      <p:pic>
        <p:nvPicPr>
          <p:cNvPr id="40" name="Background Block 1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F37E1E92-C6B3-1D46-B4B5-5B68A3A6AB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31" t="41033" r="57455" b="37118"/>
          <a:stretch/>
        </p:blipFill>
        <p:spPr>
          <a:xfrm>
            <a:off x="3122948" y="2439410"/>
            <a:ext cx="687051" cy="2125246"/>
          </a:xfrm>
          <a:prstGeom prst="rect">
            <a:avLst/>
          </a:prstGeom>
        </p:spPr>
      </p:pic>
      <p:pic>
        <p:nvPicPr>
          <p:cNvPr id="41" name="Background Block 2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AD2F81C7-95BF-8442-B300-36C09507A2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932" t="36674" r="25409" b="37119"/>
          <a:stretch/>
        </p:blipFill>
        <p:spPr>
          <a:xfrm>
            <a:off x="8382001" y="2057400"/>
            <a:ext cx="725246" cy="25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3.33333E-6 L 0.09831 -0.119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-0.07696 0.0912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456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08112 -0.1057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2.22045E-16 L -0.08632 -0.10162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509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52 1.48148E-6 L -0.07422 -0.0914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5ADFBB-0335-1649-89B6-DB6CAF6DCC3F}"/>
              </a:ext>
            </a:extLst>
          </p:cNvPr>
          <p:cNvSpPr/>
          <p:nvPr/>
        </p:nvSpPr>
        <p:spPr>
          <a:xfrm>
            <a:off x="-34263" y="0"/>
            <a:ext cx="12192000" cy="80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Traveling on a Torus – Covering Space</a:t>
            </a:r>
          </a:p>
        </p:txBody>
      </p:sp>
      <p:pic>
        <p:nvPicPr>
          <p:cNvPr id="196" name="Board 5">
            <a:extLst>
              <a:ext uri="{FF2B5EF4-FFF2-40B4-BE49-F238E27FC236}">
                <a16:creationId xmlns:a16="http://schemas.microsoft.com/office/drawing/2014/main" id="{850C080C-F2B5-A94C-818E-CB1125F9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197" name="Board 4">
            <a:extLst>
              <a:ext uri="{FF2B5EF4-FFF2-40B4-BE49-F238E27FC236}">
                <a16:creationId xmlns:a16="http://schemas.microsoft.com/office/drawing/2014/main" id="{E04E348F-2EEF-B04D-A659-4BD0DFEF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198" name="Board 6">
            <a:extLst>
              <a:ext uri="{FF2B5EF4-FFF2-40B4-BE49-F238E27FC236}">
                <a16:creationId xmlns:a16="http://schemas.microsoft.com/office/drawing/2014/main" id="{63141361-31B8-CC48-94A0-C975202F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0" name="Board 2">
            <a:extLst>
              <a:ext uri="{FF2B5EF4-FFF2-40B4-BE49-F238E27FC236}">
                <a16:creationId xmlns:a16="http://schemas.microsoft.com/office/drawing/2014/main" id="{21A2151B-AED3-D144-9D74-F22F33B3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1" name="Board 1">
            <a:extLst>
              <a:ext uri="{FF2B5EF4-FFF2-40B4-BE49-F238E27FC236}">
                <a16:creationId xmlns:a16="http://schemas.microsoft.com/office/drawing/2014/main" id="{84E4C774-8602-B043-9504-3508C30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2" name="Board 3">
            <a:extLst>
              <a:ext uri="{FF2B5EF4-FFF2-40B4-BE49-F238E27FC236}">
                <a16:creationId xmlns:a16="http://schemas.microsoft.com/office/drawing/2014/main" id="{6F2D252F-6918-FB45-A1D8-9EA78353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3" name="Board 8">
            <a:extLst>
              <a:ext uri="{FF2B5EF4-FFF2-40B4-BE49-F238E27FC236}">
                <a16:creationId xmlns:a16="http://schemas.microsoft.com/office/drawing/2014/main" id="{505126C1-AD95-264F-B48A-D9FCE834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4" name="Board 7">
            <a:extLst>
              <a:ext uri="{FF2B5EF4-FFF2-40B4-BE49-F238E27FC236}">
                <a16:creationId xmlns:a16="http://schemas.microsoft.com/office/drawing/2014/main" id="{3080358A-E403-0B49-B134-D7F3F1EE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5" name="Board 9">
            <a:extLst>
              <a:ext uri="{FF2B5EF4-FFF2-40B4-BE49-F238E27FC236}">
                <a16:creationId xmlns:a16="http://schemas.microsoft.com/office/drawing/2014/main" id="{B5177A99-51D7-3340-99F3-4454422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48" y="1371600"/>
            <a:ext cx="4076700" cy="4089400"/>
          </a:xfrm>
          <a:prstGeom prst="rect">
            <a:avLst/>
          </a:prstGeom>
        </p:spPr>
      </p:pic>
      <p:pic>
        <p:nvPicPr>
          <p:cNvPr id="207" name="Covering Space" descr="A picture containing green, light, indoor, photo&#10;&#10;Description automatically generated">
            <a:extLst>
              <a:ext uri="{FF2B5EF4-FFF2-40B4-BE49-F238E27FC236}">
                <a16:creationId xmlns:a16="http://schemas.microsoft.com/office/drawing/2014/main" id="{B20F0439-FB72-6C48-86C5-FBA5EA4F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65" y="809298"/>
            <a:ext cx="5875470" cy="5844996"/>
          </a:xfrm>
          <a:prstGeom prst="rect">
            <a:avLst/>
          </a:prstGeom>
        </p:spPr>
      </p:pic>
      <p:pic>
        <p:nvPicPr>
          <p:cNvPr id="209" name="Covering Space w/o Borders">
            <a:extLst>
              <a:ext uri="{FF2B5EF4-FFF2-40B4-BE49-F238E27FC236}">
                <a16:creationId xmlns:a16="http://schemas.microsoft.com/office/drawing/2014/main" id="{3E88E74D-E3DC-964C-8FFC-F0FBF4D50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85" y="809298"/>
            <a:ext cx="5869433" cy="5857167"/>
          </a:xfrm>
          <a:prstGeom prst="rect">
            <a:avLst/>
          </a:prstGeom>
        </p:spPr>
      </p:pic>
      <p:pic>
        <p:nvPicPr>
          <p:cNvPr id="211" name="Strip of Covering Space">
            <a:extLst>
              <a:ext uri="{FF2B5EF4-FFF2-40B4-BE49-F238E27FC236}">
                <a16:creationId xmlns:a16="http://schemas.microsoft.com/office/drawing/2014/main" id="{94404176-2C4B-AA40-B85A-890E6B4B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817" y="2752344"/>
            <a:ext cx="5838862" cy="1964591"/>
          </a:xfrm>
          <a:prstGeom prst="rect">
            <a:avLst/>
          </a:prstGeom>
        </p:spPr>
      </p:pic>
      <p:pic>
        <p:nvPicPr>
          <p:cNvPr id="213" name="Pac-Man Center">
            <a:extLst>
              <a:ext uri="{FF2B5EF4-FFF2-40B4-BE49-F238E27FC236}">
                <a16:creationId xmlns:a16="http://schemas.microsoft.com/office/drawing/2014/main" id="{B303F707-1BE4-0E4A-9149-AD0545FAC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4664115" y="4626864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14" name="Pac-Man Right">
            <a:extLst>
              <a:ext uri="{FF2B5EF4-FFF2-40B4-BE49-F238E27FC236}">
                <a16:creationId xmlns:a16="http://schemas.microsoft.com/office/drawing/2014/main" id="{1DD7AE50-98CC-E045-ABA9-7EDB39509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8513064" y="4626864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15" name="Pac-Man Left">
            <a:extLst>
              <a:ext uri="{FF2B5EF4-FFF2-40B4-BE49-F238E27FC236}">
                <a16:creationId xmlns:a16="http://schemas.microsoft.com/office/drawing/2014/main" id="{D8ED0A95-12D7-B340-8962-4D56C2E0A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3746">
            <a:off x="821459" y="4627757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16" name="Pac-Man Center 2">
            <a:extLst>
              <a:ext uri="{FF2B5EF4-FFF2-40B4-BE49-F238E27FC236}">
                <a16:creationId xmlns:a16="http://schemas.microsoft.com/office/drawing/2014/main" id="{55E01808-AAD6-3844-939E-CBC090212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14071">
            <a:off x="4656551" y="4611457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17" name="Pac-Man Right 2">
            <a:extLst>
              <a:ext uri="{FF2B5EF4-FFF2-40B4-BE49-F238E27FC236}">
                <a16:creationId xmlns:a16="http://schemas.microsoft.com/office/drawing/2014/main" id="{0D503F77-2717-6244-A7C8-64D53D020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14071">
            <a:off x="8513064" y="4626864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18" name="Pac-Man Left 2">
            <a:extLst>
              <a:ext uri="{FF2B5EF4-FFF2-40B4-BE49-F238E27FC236}">
                <a16:creationId xmlns:a16="http://schemas.microsoft.com/office/drawing/2014/main" id="{E65DEC2B-B69A-344C-9395-6C6D5A4B7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14071">
            <a:off x="813895" y="4627786"/>
            <a:ext cx="223174" cy="235239"/>
          </a:xfrm>
          <a:prstGeom prst="rect">
            <a:avLst/>
          </a:prstGeom>
          <a:ln>
            <a:noFill/>
          </a:ln>
        </p:spPr>
      </p:pic>
      <p:cxnSp>
        <p:nvCxnSpPr>
          <p:cNvPr id="219" name="Bad Path Left">
            <a:extLst>
              <a:ext uri="{FF2B5EF4-FFF2-40B4-BE49-F238E27FC236}">
                <a16:creationId xmlns:a16="http://schemas.microsoft.com/office/drawing/2014/main" id="{BD4A337E-0930-E746-8D58-C049A5BBE07A}"/>
              </a:ext>
            </a:extLst>
          </p:cNvPr>
          <p:cNvCxnSpPr>
            <a:cxnSpLocks/>
            <a:stCxn id="218" idx="3"/>
          </p:cNvCxnSpPr>
          <p:nvPr/>
        </p:nvCxnSpPr>
        <p:spPr>
          <a:xfrm flipV="1">
            <a:off x="1011256" y="3314700"/>
            <a:ext cx="2597359" cy="13593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Bad Path Center">
            <a:extLst>
              <a:ext uri="{FF2B5EF4-FFF2-40B4-BE49-F238E27FC236}">
                <a16:creationId xmlns:a16="http://schemas.microsoft.com/office/drawing/2014/main" id="{805AC245-A16C-9C4B-A184-CEA4AAAA0434}"/>
              </a:ext>
            </a:extLst>
          </p:cNvPr>
          <p:cNvCxnSpPr/>
          <p:nvPr/>
        </p:nvCxnSpPr>
        <p:spPr>
          <a:xfrm flipV="1">
            <a:off x="4842095" y="3314700"/>
            <a:ext cx="2597359" cy="13593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Bad Path Right">
            <a:extLst>
              <a:ext uri="{FF2B5EF4-FFF2-40B4-BE49-F238E27FC236}">
                <a16:creationId xmlns:a16="http://schemas.microsoft.com/office/drawing/2014/main" id="{553D670B-E103-594E-9A81-B5D3D95DAA68}"/>
              </a:ext>
            </a:extLst>
          </p:cNvPr>
          <p:cNvCxnSpPr/>
          <p:nvPr/>
        </p:nvCxnSpPr>
        <p:spPr>
          <a:xfrm flipV="1">
            <a:off x="8769778" y="3298371"/>
            <a:ext cx="2597359" cy="13593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Pac-Man Center 3">
            <a:extLst>
              <a:ext uri="{FF2B5EF4-FFF2-40B4-BE49-F238E27FC236}">
                <a16:creationId xmlns:a16="http://schemas.microsoft.com/office/drawing/2014/main" id="{4FE5DE26-BBD1-CF4D-9E32-23D2B2A7C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07210">
            <a:off x="4666365" y="4615407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23" name="Pac-Man Right 3">
            <a:extLst>
              <a:ext uri="{FF2B5EF4-FFF2-40B4-BE49-F238E27FC236}">
                <a16:creationId xmlns:a16="http://schemas.microsoft.com/office/drawing/2014/main" id="{658785F8-EAEC-6D42-8A05-B178A29C3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07210">
            <a:off x="8513064" y="4626864"/>
            <a:ext cx="223174" cy="235239"/>
          </a:xfrm>
          <a:prstGeom prst="rect">
            <a:avLst/>
          </a:prstGeom>
          <a:ln>
            <a:noFill/>
          </a:ln>
        </p:spPr>
      </p:pic>
      <p:pic>
        <p:nvPicPr>
          <p:cNvPr id="224" name="Pac-Man Left 3">
            <a:extLst>
              <a:ext uri="{FF2B5EF4-FFF2-40B4-BE49-F238E27FC236}">
                <a16:creationId xmlns:a16="http://schemas.microsoft.com/office/drawing/2014/main" id="{62A3AFD0-1CE3-DA48-A37B-68CBC9771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7" b="93590" l="0" r="91892">
                        <a14:foregroundMark x1="46396" y1="2564" x2="46396" y2="2564"/>
                        <a14:foregroundMark x1="87387" y1="22650" x2="87387" y2="22650"/>
                        <a14:foregroundMark x1="450" y1="50000" x2="450" y2="50000"/>
                        <a14:foregroundMark x1="52252" y1="93590" x2="52252" y2="93590"/>
                        <a14:foregroundMark x1="86486" y1="22222" x2="86486" y2="22222"/>
                        <a14:foregroundMark x1="89189" y1="22650" x2="89189" y2="22650"/>
                        <a14:foregroundMark x1="91441" y1="23932" x2="91441" y2="23932"/>
                        <a14:foregroundMark x1="91892" y1="23077" x2="91892" y2="2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07210">
            <a:off x="823709" y="4631736"/>
            <a:ext cx="223174" cy="235239"/>
          </a:xfrm>
          <a:prstGeom prst="rect">
            <a:avLst/>
          </a:prstGeom>
          <a:ln>
            <a:noFill/>
          </a:ln>
        </p:spPr>
      </p:pic>
      <p:grpSp>
        <p:nvGrpSpPr>
          <p:cNvPr id="225" name="Good Path">
            <a:extLst>
              <a:ext uri="{FF2B5EF4-FFF2-40B4-BE49-F238E27FC236}">
                <a16:creationId xmlns:a16="http://schemas.microsoft.com/office/drawing/2014/main" id="{F3284E35-0DBF-304E-A616-15B239531954}"/>
              </a:ext>
            </a:extLst>
          </p:cNvPr>
          <p:cNvGrpSpPr/>
          <p:nvPr/>
        </p:nvGrpSpPr>
        <p:grpSpPr>
          <a:xfrm>
            <a:off x="300653" y="3298372"/>
            <a:ext cx="11590694" cy="1369523"/>
            <a:chOff x="300653" y="3298372"/>
            <a:chExt cx="11590694" cy="1369523"/>
          </a:xfrm>
        </p:grpSpPr>
        <p:cxnSp>
          <p:nvCxnSpPr>
            <p:cNvPr id="226" name="Good Path part 4">
              <a:extLst>
                <a:ext uri="{FF2B5EF4-FFF2-40B4-BE49-F238E27FC236}">
                  <a16:creationId xmlns:a16="http://schemas.microsoft.com/office/drawing/2014/main" id="{9B86AC18-CCEC-944C-B4B7-151D1076ECAE}"/>
                </a:ext>
              </a:extLst>
            </p:cNvPr>
            <p:cNvCxnSpPr>
              <a:cxnSpLocks/>
              <a:stCxn id="222" idx="3"/>
            </p:cNvCxnSpPr>
            <p:nvPr/>
          </p:nvCxnSpPr>
          <p:spPr>
            <a:xfrm flipH="1" flipV="1">
              <a:off x="3574023" y="3298372"/>
              <a:ext cx="1137482" cy="134500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ood Path part 3">
              <a:extLst>
                <a:ext uri="{FF2B5EF4-FFF2-40B4-BE49-F238E27FC236}">
                  <a16:creationId xmlns:a16="http://schemas.microsoft.com/office/drawing/2014/main" id="{B73165C6-3BD7-DE4D-9088-803A6DA4D8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7129" y="3305532"/>
              <a:ext cx="1137482" cy="134500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ood Path part 1">
              <a:extLst>
                <a:ext uri="{FF2B5EF4-FFF2-40B4-BE49-F238E27FC236}">
                  <a16:creationId xmlns:a16="http://schemas.microsoft.com/office/drawing/2014/main" id="{E03E04E7-9E9A-7C4D-8906-6BF2CCF37F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53" y="3979062"/>
              <a:ext cx="525224" cy="68883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ood Path part 2">
              <a:extLst>
                <a:ext uri="{FF2B5EF4-FFF2-40B4-BE49-F238E27FC236}">
                  <a16:creationId xmlns:a16="http://schemas.microsoft.com/office/drawing/2014/main" id="{AF7AE893-0433-7E4B-B22F-3F00644CEB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7137" y="3305533"/>
              <a:ext cx="524210" cy="68883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7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85 L 0.16719 0.3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719 0.298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149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0013 0.29815 " pathEditMode="relative" ptsTypes="AA">
                                      <p:cBhvr>
                                        <p:cTn id="10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16719 -0.29445 " pathEditMode="relative" ptsTypes="AA">
                                      <p:cBhvr>
                                        <p:cTn id="1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-0.16719 -0.2944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0013 -0.29815 " pathEditMode="relative" ptsTypes="AA">
                                      <p:cBhvr>
                                        <p:cTn id="1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16719 0.00185 " pathEditMode="relative" ptsTypes="AA">
                                      <p:cBhvr>
                                        <p:cTn id="1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-0.16719 0.00185 " pathEditMode="relative" ptsTypes="AA">
                                      <p:cBhvr>
                                        <p:cTn id="2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0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0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0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9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98000" y="198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98000" y="19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{74EDD5A6-1022-3C44-8985-B2C5A366B1BD}tf10001058</Template>
  <TotalTime>6957</TotalTime>
  <Words>622</Words>
  <Application>Microsoft Macintosh PowerPoint</Application>
  <PresentationFormat>Widescreen</PresentationFormat>
  <Paragraphs>86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Bodoni 72 Book</vt:lpstr>
      <vt:lpstr>Calibri</vt:lpstr>
      <vt:lpstr>Calibri Light</vt:lpstr>
      <vt:lpstr>Cambria Math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Ajeet Gary</dc:creator>
  <cp:lastModifiedBy>Ajeet Gary</cp:lastModifiedBy>
  <cp:revision>202</cp:revision>
  <dcterms:created xsi:type="dcterms:W3CDTF">2019-03-18T19:00:13Z</dcterms:created>
  <dcterms:modified xsi:type="dcterms:W3CDTF">2019-04-07T17:36:39Z</dcterms:modified>
</cp:coreProperties>
</file>